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9" r:id="rId3"/>
    <p:sldId id="260" r:id="rId4"/>
    <p:sldId id="291" r:id="rId5"/>
    <p:sldId id="292" r:id="rId6"/>
    <p:sldId id="285" r:id="rId7"/>
    <p:sldId id="261" r:id="rId8"/>
    <p:sldId id="263" r:id="rId9"/>
    <p:sldId id="265" r:id="rId10"/>
    <p:sldId id="266" r:id="rId11"/>
    <p:sldId id="267" r:id="rId12"/>
    <p:sldId id="269" r:id="rId13"/>
    <p:sldId id="270" r:id="rId14"/>
    <p:sldId id="286" r:id="rId15"/>
    <p:sldId id="287" r:id="rId16"/>
    <p:sldId id="275" r:id="rId17"/>
    <p:sldId id="274" r:id="rId18"/>
    <p:sldId id="283" r:id="rId19"/>
    <p:sldId id="277" r:id="rId20"/>
    <p:sldId id="284" r:id="rId21"/>
    <p:sldId id="276" r:id="rId22"/>
    <p:sldId id="278" r:id="rId23"/>
    <p:sldId id="279" r:id="rId24"/>
    <p:sldId id="282" r:id="rId25"/>
    <p:sldId id="289" r:id="rId26"/>
    <p:sldId id="290" r:id="rId27"/>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118"/>
    <a:srgbClr val="467886"/>
    <a:srgbClr val="00B008"/>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74882" autoAdjust="0"/>
  </p:normalViewPr>
  <p:slideViewPr>
    <p:cSldViewPr snapToGrid="0">
      <p:cViewPr varScale="1">
        <p:scale>
          <a:sx n="84" d="100"/>
          <a:sy n="84" d="100"/>
        </p:scale>
        <p:origin x="163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27E621-198C-4683-AFC5-CAE5E4C9AD5F}" type="datetimeFigureOut">
              <a:rPr lang="uk-UA" smtClean="0"/>
              <a:t>10.06.2025</a:t>
            </a:fld>
            <a:endParaRPr lang="uk-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B928EA-4E73-4801-9DB9-B4B9C387A4DD}" type="slidenum">
              <a:rPr lang="uk-UA" smtClean="0"/>
              <a:t>‹#›</a:t>
            </a:fld>
            <a:endParaRPr lang="uk-UA"/>
          </a:p>
        </p:txBody>
      </p:sp>
    </p:spTree>
    <p:extLst>
      <p:ext uri="{BB962C8B-B14F-4D97-AF65-F5344CB8AC3E}">
        <p14:creationId xmlns:p14="http://schemas.microsoft.com/office/powerpoint/2010/main" val="4154765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Dear commission and attendees, today I present to you my coursework on the topic of development of a roguelike game with “15 puzzle” elements. Titled “</a:t>
            </a:r>
            <a:r>
              <a:rPr lang="en-US" dirty="0" err="1"/>
              <a:t>Fallgrid</a:t>
            </a:r>
            <a:r>
              <a:rPr lang="en-US" dirty="0"/>
              <a:t> Echoes”. My name is Vladyslav </a:t>
            </a:r>
            <a:r>
              <a:rPr lang="en-US" dirty="0" err="1"/>
              <a:t>Voloshchuk</a:t>
            </a:r>
            <a:r>
              <a:rPr lang="en-US" dirty="0"/>
              <a:t>, and my supervisor for this project was Ilya </a:t>
            </a:r>
            <a:r>
              <a:rPr lang="en-US" dirty="0" err="1"/>
              <a:t>Porublyov</a:t>
            </a:r>
            <a:r>
              <a:rPr lang="en-US" dirty="0"/>
              <a:t>.</a:t>
            </a:r>
            <a:endParaRPr lang="uk-UA" dirty="0"/>
          </a:p>
        </p:txBody>
      </p:sp>
      <p:sp>
        <p:nvSpPr>
          <p:cNvPr id="4" name="Slide Number Placeholder 3"/>
          <p:cNvSpPr>
            <a:spLocks noGrp="1"/>
          </p:cNvSpPr>
          <p:nvPr>
            <p:ph type="sldNum" sz="quarter" idx="5"/>
          </p:nvPr>
        </p:nvSpPr>
        <p:spPr/>
        <p:txBody>
          <a:bodyPr/>
          <a:lstStyle/>
          <a:p>
            <a:fld id="{C8B928EA-4E73-4801-9DB9-B4B9C387A4DD}" type="slidenum">
              <a:rPr lang="uk-UA" smtClean="0"/>
              <a:t>1</a:t>
            </a:fld>
            <a:endParaRPr lang="uk-UA"/>
          </a:p>
        </p:txBody>
      </p:sp>
    </p:spTree>
    <p:extLst>
      <p:ext uri="{BB962C8B-B14F-4D97-AF65-F5344CB8AC3E}">
        <p14:creationId xmlns:p14="http://schemas.microsoft.com/office/powerpoint/2010/main" val="3627604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goal of this coursework was to develop a prototype, that would demonstrate the core </a:t>
            </a:r>
            <a:r>
              <a:rPr lang="en-US" sz="1200" dirty="0">
                <a:effectLst/>
              </a:rPr>
              <a:t>principles of object-oriented programming. Mainly focusing on polymorphism at that.</a:t>
            </a:r>
            <a:br>
              <a:rPr lang="en-US" sz="1200" dirty="0">
                <a:effectLst/>
              </a:rPr>
            </a:br>
            <a:r>
              <a:rPr lang="en-US" sz="1200" dirty="0">
                <a:effectLst/>
              </a:rPr>
              <a:t>Let’s now go through the main objectives to achieve that goal:</a:t>
            </a:r>
            <a:br>
              <a:rPr lang="en-US" sz="1200" dirty="0">
                <a:effectLst/>
              </a:rPr>
            </a:br>
            <a:r>
              <a:rPr lang="en-US" sz="1200" dirty="0">
                <a:effectLst/>
              </a:rPr>
              <a:t>First, an analysis is required, to highlight defining elements of both “15 Puzzle” and roguelike genre games. </a:t>
            </a:r>
          </a:p>
          <a:p>
            <a:endParaRPr lang="en-US" sz="1200" dirty="0">
              <a:effectLst/>
            </a:endParaRPr>
          </a:p>
          <a:p>
            <a:r>
              <a:rPr lang="en-US" sz="1200" dirty="0">
                <a:effectLst/>
              </a:rPr>
              <a:t>Then, the list of the unique features should be filtered to the most important ones, and redesigned, according to the planned scope of the game.</a:t>
            </a:r>
            <a:br>
              <a:rPr lang="en-US" sz="1200" dirty="0">
                <a:effectLst/>
              </a:rPr>
            </a:br>
            <a:endParaRPr lang="en-US" sz="1200" dirty="0">
              <a:effectLst/>
            </a:endParaRPr>
          </a:p>
          <a:p>
            <a:r>
              <a:rPr lang="en-US" sz="1200" dirty="0">
                <a:effectLst/>
              </a:rPr>
              <a:t>After that, we will design the general structure and main algorithms</a:t>
            </a:r>
            <a:br>
              <a:rPr lang="en-US" sz="1200" dirty="0">
                <a:effectLst/>
              </a:rPr>
            </a:br>
            <a:br>
              <a:rPr lang="en-US" sz="1200" dirty="0">
                <a:effectLst/>
              </a:rPr>
            </a:br>
            <a:r>
              <a:rPr lang="en-US" sz="1200" dirty="0">
                <a:effectLst/>
              </a:rPr>
              <a:t>Lastly, we will test the resulting prototype and draw the conclusions of the whole coursework</a:t>
            </a:r>
            <a:endParaRPr lang="uk-UA" dirty="0"/>
          </a:p>
        </p:txBody>
      </p:sp>
      <p:sp>
        <p:nvSpPr>
          <p:cNvPr id="4" name="Slide Number Placeholder 3"/>
          <p:cNvSpPr>
            <a:spLocks noGrp="1"/>
          </p:cNvSpPr>
          <p:nvPr>
            <p:ph type="sldNum" sz="quarter" idx="5"/>
          </p:nvPr>
        </p:nvSpPr>
        <p:spPr/>
        <p:txBody>
          <a:bodyPr/>
          <a:lstStyle/>
          <a:p>
            <a:fld id="{C8B928EA-4E73-4801-9DB9-B4B9C387A4DD}" type="slidenum">
              <a:rPr lang="uk-UA" smtClean="0"/>
              <a:t>2</a:t>
            </a:fld>
            <a:endParaRPr lang="uk-UA"/>
          </a:p>
        </p:txBody>
      </p:sp>
    </p:spTree>
    <p:extLst>
      <p:ext uri="{BB962C8B-B14F-4D97-AF65-F5344CB8AC3E}">
        <p14:creationId xmlns:p14="http://schemas.microsoft.com/office/powerpoint/2010/main" val="3526073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unfamiliar – 15 puzzle is a puzzle about reorganizing 15 tiles on a 4x4 grid in order. Since total amount of place in a 4x4 grid is 16, there is always one tile missing.</a:t>
            </a:r>
          </a:p>
          <a:p>
            <a:endParaRPr lang="en-US" dirty="0"/>
          </a:p>
          <a:p>
            <a:r>
              <a:rPr lang="en-US" dirty="0"/>
              <a:t>There are 2 possible places to put a character at: an empty space and a tile</a:t>
            </a:r>
          </a:p>
          <a:p>
            <a:endParaRPr lang="en-US" dirty="0"/>
          </a:p>
          <a:p>
            <a:r>
              <a:rPr lang="en-US" dirty="0"/>
              <a:t>In the first variant the character will now always occupy the empty spot on the grid and each movement will just be a swap of player and an adjacent tile</a:t>
            </a:r>
            <a:br>
              <a:rPr lang="en-US" dirty="0"/>
            </a:br>
            <a:br>
              <a:rPr lang="en-US" dirty="0"/>
            </a:br>
            <a:r>
              <a:rPr lang="en-US" dirty="0"/>
              <a:t>In the second variant (</a:t>
            </a:r>
            <a:r>
              <a:rPr lang="en-US" dirty="0" err="1"/>
              <a:t>e.g</a:t>
            </a:r>
            <a:r>
              <a:rPr lang="en-US" dirty="0"/>
              <a:t> we replace tile numbered “7”) the player would have to move a lot of other tiles before the character get a place to move to.</a:t>
            </a:r>
            <a:br>
              <a:rPr lang="en-US" dirty="0"/>
            </a:br>
            <a:r>
              <a:rPr lang="en-US" dirty="0"/>
              <a:t>// and more importantly the atomic player action couldn’t be as simply generalized, so since the goal of this work is a demonstration of polymorphism, we will go with the variant 1.</a:t>
            </a:r>
          </a:p>
        </p:txBody>
      </p:sp>
      <p:sp>
        <p:nvSpPr>
          <p:cNvPr id="4" name="Slide Number Placeholder 3"/>
          <p:cNvSpPr>
            <a:spLocks noGrp="1"/>
          </p:cNvSpPr>
          <p:nvPr>
            <p:ph type="sldNum" sz="quarter" idx="5"/>
          </p:nvPr>
        </p:nvSpPr>
        <p:spPr/>
        <p:txBody>
          <a:bodyPr/>
          <a:lstStyle/>
          <a:p>
            <a:fld id="{C8B928EA-4E73-4801-9DB9-B4B9C387A4DD}" type="slidenum">
              <a:rPr lang="uk-UA" smtClean="0"/>
              <a:t>3</a:t>
            </a:fld>
            <a:endParaRPr lang="uk-UA"/>
          </a:p>
        </p:txBody>
      </p:sp>
    </p:spTree>
    <p:extLst>
      <p:ext uri="{BB962C8B-B14F-4D97-AF65-F5344CB8AC3E}">
        <p14:creationId xmlns:p14="http://schemas.microsoft.com/office/powerpoint/2010/main" val="3825416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AAFC3-0396-6023-8B81-DB0BF8EF6F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CDBBCF-D076-0C93-C7D9-B7D9BAA004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33BCF1-D726-3314-820D-070E0770CCB3}"/>
              </a:ext>
            </a:extLst>
          </p:cNvPr>
          <p:cNvSpPr>
            <a:spLocks noGrp="1"/>
          </p:cNvSpPr>
          <p:nvPr>
            <p:ph type="body" idx="1"/>
          </p:nvPr>
        </p:nvSpPr>
        <p:spPr/>
        <p:txBody>
          <a:bodyPr/>
          <a:lstStyle/>
          <a:p>
            <a:r>
              <a:rPr lang="en-US" dirty="0"/>
              <a:t>For my analysis of roguelike games, I've chosen to showcase </a:t>
            </a:r>
            <a:r>
              <a:rPr lang="en-US" dirty="0" err="1"/>
              <a:t>Balatro</a:t>
            </a:r>
            <a:r>
              <a:rPr lang="en-US" dirty="0"/>
              <a:t> and Hades. Both games have earned high praise from the community over many years, making them excellent representatives of the genre.</a:t>
            </a:r>
            <a:endParaRPr lang="uk-UA" dirty="0"/>
          </a:p>
        </p:txBody>
      </p:sp>
      <p:sp>
        <p:nvSpPr>
          <p:cNvPr id="4" name="Slide Number Placeholder 3">
            <a:extLst>
              <a:ext uri="{FF2B5EF4-FFF2-40B4-BE49-F238E27FC236}">
                <a16:creationId xmlns:a16="http://schemas.microsoft.com/office/drawing/2014/main" id="{4E017A64-964D-C979-B506-AF930D852D23}"/>
              </a:ext>
            </a:extLst>
          </p:cNvPr>
          <p:cNvSpPr>
            <a:spLocks noGrp="1"/>
          </p:cNvSpPr>
          <p:nvPr>
            <p:ph type="sldNum" sz="quarter" idx="5"/>
          </p:nvPr>
        </p:nvSpPr>
        <p:spPr/>
        <p:txBody>
          <a:bodyPr/>
          <a:lstStyle/>
          <a:p>
            <a:fld id="{C8B928EA-4E73-4801-9DB9-B4B9C387A4DD}" type="slidenum">
              <a:rPr lang="uk-UA" smtClean="0"/>
              <a:t>4</a:t>
            </a:fld>
            <a:endParaRPr lang="uk-UA"/>
          </a:p>
        </p:txBody>
      </p:sp>
    </p:spTree>
    <p:extLst>
      <p:ext uri="{BB962C8B-B14F-4D97-AF65-F5344CB8AC3E}">
        <p14:creationId xmlns:p14="http://schemas.microsoft.com/office/powerpoint/2010/main" val="3319045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6C046-598F-E8FD-35C9-07BFD52122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E3B729-6284-A0B5-E33A-4347B469F3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C71E63-7423-1B1E-EEF4-ECC5C3124BA2}"/>
              </a:ext>
            </a:extLst>
          </p:cNvPr>
          <p:cNvSpPr>
            <a:spLocks noGrp="1"/>
          </p:cNvSpPr>
          <p:nvPr>
            <p:ph type="body" idx="1"/>
          </p:nvPr>
        </p:nvSpPr>
        <p:spPr/>
        <p:txBody>
          <a:bodyPr/>
          <a:lstStyle/>
          <a:p>
            <a:r>
              <a:rPr lang="en-US" dirty="0" err="1"/>
              <a:t>Balatro</a:t>
            </a:r>
            <a:r>
              <a:rPr lang="en-US" dirty="0"/>
              <a:t> is a roguelike game, inspired by Poker. </a:t>
            </a:r>
            <a:br>
              <a:rPr lang="en-US" dirty="0"/>
            </a:br>
            <a:r>
              <a:rPr lang="en-US" dirty="0"/>
              <a:t>The main goal of </a:t>
            </a:r>
            <a:r>
              <a:rPr lang="en-US" dirty="0" err="1"/>
              <a:t>Balatro</a:t>
            </a:r>
            <a:r>
              <a:rPr lang="en-US" dirty="0"/>
              <a:t> is to achieve the score at each round. </a:t>
            </a:r>
            <a:br>
              <a:rPr lang="en-US" dirty="0"/>
            </a:br>
            <a:r>
              <a:rPr lang="en-US" dirty="0"/>
              <a:t>You get score for playing cards. You get </a:t>
            </a:r>
            <a:r>
              <a:rPr lang="en-US" i="1" dirty="0">
                <a:effectLst/>
              </a:rPr>
              <a:t>more </a:t>
            </a:r>
            <a:r>
              <a:rPr lang="en-US" dirty="0"/>
              <a:t>score for playing combinations of cards. </a:t>
            </a:r>
            <a:br>
              <a:rPr lang="en-US" dirty="0"/>
            </a:br>
            <a:r>
              <a:rPr lang="en-US" dirty="0"/>
              <a:t>The </a:t>
            </a:r>
            <a:r>
              <a:rPr lang="en-US" i="1" dirty="0">
                <a:effectLst/>
              </a:rPr>
              <a:t>game-changing </a:t>
            </a:r>
            <a:r>
              <a:rPr lang="en-US" dirty="0"/>
              <a:t>part starts when you finish the round. You get presented with a set of cards with unique effects. </a:t>
            </a:r>
            <a:br>
              <a:rPr lang="en-US" dirty="0"/>
            </a:br>
            <a:br>
              <a:rPr lang="en-US" dirty="0"/>
            </a:br>
            <a:r>
              <a:rPr lang="en-US" dirty="0"/>
              <a:t>For example, the specific card illustrated on the screen multiplies the current score tenfold, whenever you submit a flush.</a:t>
            </a:r>
            <a:br>
              <a:rPr lang="en-US" dirty="0"/>
            </a:br>
            <a:r>
              <a:rPr lang="en-US" dirty="0"/>
              <a:t>These unique effects often work quite well with each other leading to many possible strategies, to beat the game with.</a:t>
            </a:r>
            <a:br>
              <a:rPr lang="en-US" dirty="0"/>
            </a:br>
            <a:br>
              <a:rPr lang="en-US" dirty="0"/>
            </a:br>
            <a:r>
              <a:rPr lang="en-US" dirty="0"/>
              <a:t>The other unique feature of </a:t>
            </a:r>
            <a:r>
              <a:rPr lang="en-US" dirty="0" err="1"/>
              <a:t>Balatro</a:t>
            </a:r>
            <a:r>
              <a:rPr lang="en-US" dirty="0"/>
              <a:t> is an almost excessive amount of visual feedback, cards “punch” on click, tilt as you hover over them and glide in the air on drag.</a:t>
            </a:r>
            <a:br>
              <a:rPr lang="en-US" dirty="0"/>
            </a:br>
            <a:br>
              <a:rPr lang="en-US" dirty="0"/>
            </a:br>
            <a:endParaRPr lang="uk-UA" dirty="0"/>
          </a:p>
        </p:txBody>
      </p:sp>
      <p:sp>
        <p:nvSpPr>
          <p:cNvPr id="4" name="Slide Number Placeholder 3">
            <a:extLst>
              <a:ext uri="{FF2B5EF4-FFF2-40B4-BE49-F238E27FC236}">
                <a16:creationId xmlns:a16="http://schemas.microsoft.com/office/drawing/2014/main" id="{5104AF62-8DF4-BEF1-0A25-DE8E650845EB}"/>
              </a:ext>
            </a:extLst>
          </p:cNvPr>
          <p:cNvSpPr>
            <a:spLocks noGrp="1"/>
          </p:cNvSpPr>
          <p:nvPr>
            <p:ph type="sldNum" sz="quarter" idx="5"/>
          </p:nvPr>
        </p:nvSpPr>
        <p:spPr/>
        <p:txBody>
          <a:bodyPr/>
          <a:lstStyle/>
          <a:p>
            <a:fld id="{C8B928EA-4E73-4801-9DB9-B4B9C387A4DD}" type="slidenum">
              <a:rPr lang="uk-UA" smtClean="0"/>
              <a:t>5</a:t>
            </a:fld>
            <a:endParaRPr lang="uk-UA"/>
          </a:p>
        </p:txBody>
      </p:sp>
    </p:spTree>
    <p:extLst>
      <p:ext uri="{BB962C8B-B14F-4D97-AF65-F5344CB8AC3E}">
        <p14:creationId xmlns:p14="http://schemas.microsoft.com/office/powerpoint/2010/main" val="4149587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Hades, as mentioned before, is a dungeon crawler/slasher.</a:t>
            </a:r>
          </a:p>
          <a:p>
            <a:r>
              <a:rPr lang="en-US" dirty="0"/>
              <a:t>The main gameplay loop is quite simple and should be familiar to most of the attendees today - you defeat enemies, room by room, collecting special abilities in-between.</a:t>
            </a:r>
            <a:br>
              <a:rPr lang="en-US" dirty="0"/>
            </a:br>
            <a:endParaRPr lang="en-US" dirty="0"/>
          </a:p>
          <a:p>
            <a:r>
              <a:rPr lang="en-US" dirty="0"/>
              <a:t>The main point of this game, however, is not the fun and flashy gameplay. But instead, the uniqueness of each and every playthrough.</a:t>
            </a:r>
          </a:p>
          <a:p>
            <a:r>
              <a:rPr lang="en-US" dirty="0"/>
              <a:t>As you escape from the underworld you meet different gods along the way, some of them might show conditionally. For example, Hermes – Greek god of speed, will show up, if you complete rooms fast enough and don’t waste too much time choosing.</a:t>
            </a:r>
            <a:br>
              <a:rPr lang="en-US" dirty="0"/>
            </a:br>
            <a:endParaRPr lang="en-US" dirty="0"/>
          </a:p>
          <a:p>
            <a:r>
              <a:rPr lang="en-US" dirty="0"/>
              <a:t>The gods will also sometimes share their daily stories, different responses to which will lead to different level designs and storylines.</a:t>
            </a:r>
            <a:endParaRPr lang="uk-UA" dirty="0"/>
          </a:p>
        </p:txBody>
      </p:sp>
      <p:sp>
        <p:nvSpPr>
          <p:cNvPr id="4" name="Slide Number Placeholder 3"/>
          <p:cNvSpPr>
            <a:spLocks noGrp="1"/>
          </p:cNvSpPr>
          <p:nvPr>
            <p:ph type="sldNum" sz="quarter" idx="5"/>
          </p:nvPr>
        </p:nvSpPr>
        <p:spPr/>
        <p:txBody>
          <a:bodyPr/>
          <a:lstStyle/>
          <a:p>
            <a:fld id="{C8B928EA-4E73-4801-9DB9-B4B9C387A4DD}" type="slidenum">
              <a:rPr lang="uk-UA" smtClean="0"/>
              <a:t>6</a:t>
            </a:fld>
            <a:endParaRPr lang="uk-UA"/>
          </a:p>
        </p:txBody>
      </p:sp>
    </p:spTree>
    <p:extLst>
      <p:ext uri="{BB962C8B-B14F-4D97-AF65-F5344CB8AC3E}">
        <p14:creationId xmlns:p14="http://schemas.microsoft.com/office/powerpoint/2010/main" val="2990055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leaves us with at least 3 great concepts, but in full scale they will just be too much for this prototype.</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going to build on top the idea of “15puzzle”, but to successfully implement all of the other mechanics, they will require significant simplifications:</a:t>
            </a:r>
            <a:br>
              <a:rPr lang="en-US" dirty="0"/>
            </a:br>
            <a:endParaRPr lang="en-US" dirty="0"/>
          </a:p>
          <a:p>
            <a:r>
              <a:rPr lang="en-US" dirty="0"/>
              <a:t>visual feedback will be reduced to the </a:t>
            </a:r>
            <a:r>
              <a:rPr lang="en-US" i="1" dirty="0"/>
              <a:t>most common</a:t>
            </a:r>
            <a:r>
              <a:rPr lang="en-US" dirty="0"/>
              <a:t> states (hover, drag and idle) </a:t>
            </a:r>
            <a:br>
              <a:rPr lang="en-US" dirty="0"/>
            </a:br>
            <a:r>
              <a:rPr lang="en-US" dirty="0"/>
              <a:t>procedural generation will only depend on the </a:t>
            </a:r>
            <a:r>
              <a:rPr lang="en-US" i="1" dirty="0"/>
              <a:t>current stage</a:t>
            </a:r>
            <a:r>
              <a:rPr lang="en-US" dirty="0"/>
              <a:t> of the game</a:t>
            </a:r>
            <a:br>
              <a:rPr lang="en-US" dirty="0"/>
            </a:br>
            <a:r>
              <a:rPr lang="en-US" dirty="0"/>
              <a:t>and we will create only just enough different tile types, to demonstrate the efficiency of </a:t>
            </a:r>
            <a:r>
              <a:rPr lang="en-US" dirty="0" err="1"/>
              <a:t>oop</a:t>
            </a:r>
            <a:r>
              <a:rPr lang="en-US" dirty="0"/>
              <a:t> concepts</a:t>
            </a:r>
            <a:endParaRPr lang="uk-UA" dirty="0"/>
          </a:p>
        </p:txBody>
      </p:sp>
      <p:sp>
        <p:nvSpPr>
          <p:cNvPr id="4" name="Slide Number Placeholder 3"/>
          <p:cNvSpPr>
            <a:spLocks noGrp="1"/>
          </p:cNvSpPr>
          <p:nvPr>
            <p:ph type="sldNum" sz="quarter" idx="5"/>
          </p:nvPr>
        </p:nvSpPr>
        <p:spPr/>
        <p:txBody>
          <a:bodyPr/>
          <a:lstStyle/>
          <a:p>
            <a:fld id="{C8B928EA-4E73-4801-9DB9-B4B9C387A4DD}" type="slidenum">
              <a:rPr lang="uk-UA" smtClean="0"/>
              <a:t>7</a:t>
            </a:fld>
            <a:endParaRPr lang="uk-UA"/>
          </a:p>
        </p:txBody>
      </p:sp>
    </p:spTree>
    <p:extLst>
      <p:ext uri="{BB962C8B-B14F-4D97-AF65-F5344CB8AC3E}">
        <p14:creationId xmlns:p14="http://schemas.microsoft.com/office/powerpoint/2010/main" val="4020061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game will consist of</a:t>
            </a:r>
            <a:endParaRPr lang="uk-UA" dirty="0"/>
          </a:p>
        </p:txBody>
      </p:sp>
      <p:sp>
        <p:nvSpPr>
          <p:cNvPr id="4" name="Slide Number Placeholder 3"/>
          <p:cNvSpPr>
            <a:spLocks noGrp="1"/>
          </p:cNvSpPr>
          <p:nvPr>
            <p:ph type="sldNum" sz="quarter" idx="5"/>
          </p:nvPr>
        </p:nvSpPr>
        <p:spPr/>
        <p:txBody>
          <a:bodyPr/>
          <a:lstStyle/>
          <a:p>
            <a:fld id="{C8B928EA-4E73-4801-9DB9-B4B9C387A4DD}" type="slidenum">
              <a:rPr lang="uk-UA" smtClean="0"/>
              <a:t>8</a:t>
            </a:fld>
            <a:endParaRPr lang="uk-UA"/>
          </a:p>
        </p:txBody>
      </p:sp>
    </p:spTree>
    <p:extLst>
      <p:ext uri="{BB962C8B-B14F-4D97-AF65-F5344CB8AC3E}">
        <p14:creationId xmlns:p14="http://schemas.microsoft.com/office/powerpoint/2010/main" val="2242987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F799-EB5E-47B9-0360-7089302C1C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uk-UA"/>
          </a:p>
        </p:txBody>
      </p:sp>
      <p:sp>
        <p:nvSpPr>
          <p:cNvPr id="3" name="Subtitle 2">
            <a:extLst>
              <a:ext uri="{FF2B5EF4-FFF2-40B4-BE49-F238E27FC236}">
                <a16:creationId xmlns:a16="http://schemas.microsoft.com/office/drawing/2014/main" id="{D1624672-044E-C99F-EB63-36E93138F3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uk-UA"/>
          </a:p>
        </p:txBody>
      </p:sp>
      <p:sp>
        <p:nvSpPr>
          <p:cNvPr id="4" name="Date Placeholder 3">
            <a:extLst>
              <a:ext uri="{FF2B5EF4-FFF2-40B4-BE49-F238E27FC236}">
                <a16:creationId xmlns:a16="http://schemas.microsoft.com/office/drawing/2014/main" id="{0663EF00-E886-6C2D-485C-8D8C6CB9184B}"/>
              </a:ext>
            </a:extLst>
          </p:cNvPr>
          <p:cNvSpPr>
            <a:spLocks noGrp="1"/>
          </p:cNvSpPr>
          <p:nvPr>
            <p:ph type="dt" sz="half" idx="10"/>
          </p:nvPr>
        </p:nvSpPr>
        <p:spPr/>
        <p:txBody>
          <a:bodyPr/>
          <a:lstStyle/>
          <a:p>
            <a:fld id="{1602E7D9-30D4-4FBC-9B95-C2318CFF9F95}" type="datetimeFigureOut">
              <a:rPr lang="uk-UA" smtClean="0"/>
              <a:t>09.06.2025</a:t>
            </a:fld>
            <a:endParaRPr lang="uk-UA"/>
          </a:p>
        </p:txBody>
      </p:sp>
      <p:sp>
        <p:nvSpPr>
          <p:cNvPr id="5" name="Footer Placeholder 4">
            <a:extLst>
              <a:ext uri="{FF2B5EF4-FFF2-40B4-BE49-F238E27FC236}">
                <a16:creationId xmlns:a16="http://schemas.microsoft.com/office/drawing/2014/main" id="{02B271FC-79DE-005A-EF2A-4D8F71A854EF}"/>
              </a:ext>
            </a:extLst>
          </p:cNvPr>
          <p:cNvSpPr>
            <a:spLocks noGrp="1"/>
          </p:cNvSpPr>
          <p:nvPr>
            <p:ph type="ftr" sz="quarter" idx="11"/>
          </p:nvPr>
        </p:nvSpPr>
        <p:spPr/>
        <p:txBody>
          <a:bodyPr/>
          <a:lstStyle/>
          <a:p>
            <a:endParaRPr lang="uk-UA"/>
          </a:p>
        </p:txBody>
      </p:sp>
      <p:sp>
        <p:nvSpPr>
          <p:cNvPr id="6" name="Slide Number Placeholder 5">
            <a:extLst>
              <a:ext uri="{FF2B5EF4-FFF2-40B4-BE49-F238E27FC236}">
                <a16:creationId xmlns:a16="http://schemas.microsoft.com/office/drawing/2014/main" id="{7DB0716E-AD52-DFBC-7A12-BE601A043A2A}"/>
              </a:ext>
            </a:extLst>
          </p:cNvPr>
          <p:cNvSpPr>
            <a:spLocks noGrp="1"/>
          </p:cNvSpPr>
          <p:nvPr>
            <p:ph type="sldNum" sz="quarter" idx="12"/>
          </p:nvPr>
        </p:nvSpPr>
        <p:spPr/>
        <p:txBody>
          <a:bodyPr/>
          <a:lstStyle/>
          <a:p>
            <a:fld id="{A3A6F5EE-19E9-4BA3-9973-A2BA08043A8E}" type="slidenum">
              <a:rPr lang="uk-UA" smtClean="0"/>
              <a:t>‹#›</a:t>
            </a:fld>
            <a:endParaRPr lang="uk-UA"/>
          </a:p>
        </p:txBody>
      </p:sp>
    </p:spTree>
    <p:extLst>
      <p:ext uri="{BB962C8B-B14F-4D97-AF65-F5344CB8AC3E}">
        <p14:creationId xmlns:p14="http://schemas.microsoft.com/office/powerpoint/2010/main" val="415640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F4601-0055-DAD6-8CD8-8DC08AD469FB}"/>
              </a:ext>
            </a:extLst>
          </p:cNvPr>
          <p:cNvSpPr>
            <a:spLocks noGrp="1"/>
          </p:cNvSpPr>
          <p:nvPr>
            <p:ph type="title"/>
          </p:nvPr>
        </p:nvSpPr>
        <p:spPr/>
        <p:txBody>
          <a:bodyPr/>
          <a:lstStyle/>
          <a:p>
            <a:r>
              <a:rPr lang="en-US"/>
              <a:t>Click to edit Master title style</a:t>
            </a:r>
            <a:endParaRPr lang="uk-UA"/>
          </a:p>
        </p:txBody>
      </p:sp>
      <p:sp>
        <p:nvSpPr>
          <p:cNvPr id="3" name="Vertical Text Placeholder 2">
            <a:extLst>
              <a:ext uri="{FF2B5EF4-FFF2-40B4-BE49-F238E27FC236}">
                <a16:creationId xmlns:a16="http://schemas.microsoft.com/office/drawing/2014/main" id="{BA0D832A-1908-EE7A-D515-B0F5A2C4EF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4" name="Date Placeholder 3">
            <a:extLst>
              <a:ext uri="{FF2B5EF4-FFF2-40B4-BE49-F238E27FC236}">
                <a16:creationId xmlns:a16="http://schemas.microsoft.com/office/drawing/2014/main" id="{471BF062-70AB-F54E-8E57-184B8B1C1308}"/>
              </a:ext>
            </a:extLst>
          </p:cNvPr>
          <p:cNvSpPr>
            <a:spLocks noGrp="1"/>
          </p:cNvSpPr>
          <p:nvPr>
            <p:ph type="dt" sz="half" idx="10"/>
          </p:nvPr>
        </p:nvSpPr>
        <p:spPr/>
        <p:txBody>
          <a:bodyPr/>
          <a:lstStyle/>
          <a:p>
            <a:fld id="{1602E7D9-30D4-4FBC-9B95-C2318CFF9F95}" type="datetimeFigureOut">
              <a:rPr lang="uk-UA" smtClean="0"/>
              <a:t>09.06.2025</a:t>
            </a:fld>
            <a:endParaRPr lang="uk-UA"/>
          </a:p>
        </p:txBody>
      </p:sp>
      <p:sp>
        <p:nvSpPr>
          <p:cNvPr id="5" name="Footer Placeholder 4">
            <a:extLst>
              <a:ext uri="{FF2B5EF4-FFF2-40B4-BE49-F238E27FC236}">
                <a16:creationId xmlns:a16="http://schemas.microsoft.com/office/drawing/2014/main" id="{D70570CE-B446-CF94-FED1-D7A5529C7B72}"/>
              </a:ext>
            </a:extLst>
          </p:cNvPr>
          <p:cNvSpPr>
            <a:spLocks noGrp="1"/>
          </p:cNvSpPr>
          <p:nvPr>
            <p:ph type="ftr" sz="quarter" idx="11"/>
          </p:nvPr>
        </p:nvSpPr>
        <p:spPr/>
        <p:txBody>
          <a:bodyPr/>
          <a:lstStyle/>
          <a:p>
            <a:endParaRPr lang="uk-UA"/>
          </a:p>
        </p:txBody>
      </p:sp>
      <p:sp>
        <p:nvSpPr>
          <p:cNvPr id="6" name="Slide Number Placeholder 5">
            <a:extLst>
              <a:ext uri="{FF2B5EF4-FFF2-40B4-BE49-F238E27FC236}">
                <a16:creationId xmlns:a16="http://schemas.microsoft.com/office/drawing/2014/main" id="{11D1D9AB-A5CF-E2EE-5CE7-3ECB7E34906D}"/>
              </a:ext>
            </a:extLst>
          </p:cNvPr>
          <p:cNvSpPr>
            <a:spLocks noGrp="1"/>
          </p:cNvSpPr>
          <p:nvPr>
            <p:ph type="sldNum" sz="quarter" idx="12"/>
          </p:nvPr>
        </p:nvSpPr>
        <p:spPr/>
        <p:txBody>
          <a:bodyPr/>
          <a:lstStyle/>
          <a:p>
            <a:fld id="{A3A6F5EE-19E9-4BA3-9973-A2BA08043A8E}" type="slidenum">
              <a:rPr lang="uk-UA" smtClean="0"/>
              <a:t>‹#›</a:t>
            </a:fld>
            <a:endParaRPr lang="uk-UA"/>
          </a:p>
        </p:txBody>
      </p:sp>
    </p:spTree>
    <p:extLst>
      <p:ext uri="{BB962C8B-B14F-4D97-AF65-F5344CB8AC3E}">
        <p14:creationId xmlns:p14="http://schemas.microsoft.com/office/powerpoint/2010/main" val="2359670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10590F-1E19-9A75-FBA5-DA59B4D518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uk-UA"/>
          </a:p>
        </p:txBody>
      </p:sp>
      <p:sp>
        <p:nvSpPr>
          <p:cNvPr id="3" name="Vertical Text Placeholder 2">
            <a:extLst>
              <a:ext uri="{FF2B5EF4-FFF2-40B4-BE49-F238E27FC236}">
                <a16:creationId xmlns:a16="http://schemas.microsoft.com/office/drawing/2014/main" id="{D5B0B4EA-6D77-27C6-E988-0E4F298267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4" name="Date Placeholder 3">
            <a:extLst>
              <a:ext uri="{FF2B5EF4-FFF2-40B4-BE49-F238E27FC236}">
                <a16:creationId xmlns:a16="http://schemas.microsoft.com/office/drawing/2014/main" id="{59105C42-D2C1-0817-3BC9-9CB960AC3F7D}"/>
              </a:ext>
            </a:extLst>
          </p:cNvPr>
          <p:cNvSpPr>
            <a:spLocks noGrp="1"/>
          </p:cNvSpPr>
          <p:nvPr>
            <p:ph type="dt" sz="half" idx="10"/>
          </p:nvPr>
        </p:nvSpPr>
        <p:spPr/>
        <p:txBody>
          <a:bodyPr/>
          <a:lstStyle/>
          <a:p>
            <a:fld id="{1602E7D9-30D4-4FBC-9B95-C2318CFF9F95}" type="datetimeFigureOut">
              <a:rPr lang="uk-UA" smtClean="0"/>
              <a:t>09.06.2025</a:t>
            </a:fld>
            <a:endParaRPr lang="uk-UA"/>
          </a:p>
        </p:txBody>
      </p:sp>
      <p:sp>
        <p:nvSpPr>
          <p:cNvPr id="5" name="Footer Placeholder 4">
            <a:extLst>
              <a:ext uri="{FF2B5EF4-FFF2-40B4-BE49-F238E27FC236}">
                <a16:creationId xmlns:a16="http://schemas.microsoft.com/office/drawing/2014/main" id="{BD4BE475-E28F-14CB-6A22-9CFE29BAEC40}"/>
              </a:ext>
            </a:extLst>
          </p:cNvPr>
          <p:cNvSpPr>
            <a:spLocks noGrp="1"/>
          </p:cNvSpPr>
          <p:nvPr>
            <p:ph type="ftr" sz="quarter" idx="11"/>
          </p:nvPr>
        </p:nvSpPr>
        <p:spPr/>
        <p:txBody>
          <a:bodyPr/>
          <a:lstStyle/>
          <a:p>
            <a:endParaRPr lang="uk-UA"/>
          </a:p>
        </p:txBody>
      </p:sp>
      <p:sp>
        <p:nvSpPr>
          <p:cNvPr id="6" name="Slide Number Placeholder 5">
            <a:extLst>
              <a:ext uri="{FF2B5EF4-FFF2-40B4-BE49-F238E27FC236}">
                <a16:creationId xmlns:a16="http://schemas.microsoft.com/office/drawing/2014/main" id="{4929C74F-12AF-2AE4-B85F-585CB8DABA87}"/>
              </a:ext>
            </a:extLst>
          </p:cNvPr>
          <p:cNvSpPr>
            <a:spLocks noGrp="1"/>
          </p:cNvSpPr>
          <p:nvPr>
            <p:ph type="sldNum" sz="quarter" idx="12"/>
          </p:nvPr>
        </p:nvSpPr>
        <p:spPr/>
        <p:txBody>
          <a:bodyPr/>
          <a:lstStyle/>
          <a:p>
            <a:fld id="{A3A6F5EE-19E9-4BA3-9973-A2BA08043A8E}" type="slidenum">
              <a:rPr lang="uk-UA" smtClean="0"/>
              <a:t>‹#›</a:t>
            </a:fld>
            <a:endParaRPr lang="uk-UA"/>
          </a:p>
        </p:txBody>
      </p:sp>
    </p:spTree>
    <p:extLst>
      <p:ext uri="{BB962C8B-B14F-4D97-AF65-F5344CB8AC3E}">
        <p14:creationId xmlns:p14="http://schemas.microsoft.com/office/powerpoint/2010/main" val="1849931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ECC91-C134-A379-8710-BA58F2C460C1}"/>
              </a:ext>
            </a:extLst>
          </p:cNvPr>
          <p:cNvSpPr>
            <a:spLocks noGrp="1"/>
          </p:cNvSpPr>
          <p:nvPr>
            <p:ph type="title"/>
          </p:nvPr>
        </p:nvSpPr>
        <p:spPr/>
        <p:txBody>
          <a:bodyPr/>
          <a:lstStyle/>
          <a:p>
            <a:r>
              <a:rPr lang="en-US"/>
              <a:t>Click to edit Master title style</a:t>
            </a:r>
            <a:endParaRPr lang="uk-UA"/>
          </a:p>
        </p:txBody>
      </p:sp>
      <p:sp>
        <p:nvSpPr>
          <p:cNvPr id="3" name="Content Placeholder 2">
            <a:extLst>
              <a:ext uri="{FF2B5EF4-FFF2-40B4-BE49-F238E27FC236}">
                <a16:creationId xmlns:a16="http://schemas.microsoft.com/office/drawing/2014/main" id="{E3D2EEFB-F95E-DEFC-04CA-BE3A6E2FAE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4" name="Date Placeholder 3">
            <a:extLst>
              <a:ext uri="{FF2B5EF4-FFF2-40B4-BE49-F238E27FC236}">
                <a16:creationId xmlns:a16="http://schemas.microsoft.com/office/drawing/2014/main" id="{40183928-BC05-2E18-D27C-43B45CA763FD}"/>
              </a:ext>
            </a:extLst>
          </p:cNvPr>
          <p:cNvSpPr>
            <a:spLocks noGrp="1"/>
          </p:cNvSpPr>
          <p:nvPr>
            <p:ph type="dt" sz="half" idx="10"/>
          </p:nvPr>
        </p:nvSpPr>
        <p:spPr/>
        <p:txBody>
          <a:bodyPr/>
          <a:lstStyle/>
          <a:p>
            <a:fld id="{1602E7D9-30D4-4FBC-9B95-C2318CFF9F95}" type="datetimeFigureOut">
              <a:rPr lang="uk-UA" smtClean="0"/>
              <a:t>09.06.2025</a:t>
            </a:fld>
            <a:endParaRPr lang="uk-UA"/>
          </a:p>
        </p:txBody>
      </p:sp>
      <p:sp>
        <p:nvSpPr>
          <p:cNvPr id="5" name="Footer Placeholder 4">
            <a:extLst>
              <a:ext uri="{FF2B5EF4-FFF2-40B4-BE49-F238E27FC236}">
                <a16:creationId xmlns:a16="http://schemas.microsoft.com/office/drawing/2014/main" id="{A5BAC0BC-2CFE-6EA5-C3FC-EED045393A6B}"/>
              </a:ext>
            </a:extLst>
          </p:cNvPr>
          <p:cNvSpPr>
            <a:spLocks noGrp="1"/>
          </p:cNvSpPr>
          <p:nvPr>
            <p:ph type="ftr" sz="quarter" idx="11"/>
          </p:nvPr>
        </p:nvSpPr>
        <p:spPr/>
        <p:txBody>
          <a:bodyPr/>
          <a:lstStyle/>
          <a:p>
            <a:endParaRPr lang="uk-UA"/>
          </a:p>
        </p:txBody>
      </p:sp>
      <p:sp>
        <p:nvSpPr>
          <p:cNvPr id="6" name="Slide Number Placeholder 5">
            <a:extLst>
              <a:ext uri="{FF2B5EF4-FFF2-40B4-BE49-F238E27FC236}">
                <a16:creationId xmlns:a16="http://schemas.microsoft.com/office/drawing/2014/main" id="{B80F57FF-21BB-FCF3-DAA5-0689E0DC1617}"/>
              </a:ext>
            </a:extLst>
          </p:cNvPr>
          <p:cNvSpPr>
            <a:spLocks noGrp="1"/>
          </p:cNvSpPr>
          <p:nvPr>
            <p:ph type="sldNum" sz="quarter" idx="12"/>
          </p:nvPr>
        </p:nvSpPr>
        <p:spPr/>
        <p:txBody>
          <a:bodyPr/>
          <a:lstStyle/>
          <a:p>
            <a:fld id="{A3A6F5EE-19E9-4BA3-9973-A2BA08043A8E}" type="slidenum">
              <a:rPr lang="uk-UA" smtClean="0"/>
              <a:t>‹#›</a:t>
            </a:fld>
            <a:endParaRPr lang="uk-UA"/>
          </a:p>
        </p:txBody>
      </p:sp>
    </p:spTree>
    <p:extLst>
      <p:ext uri="{BB962C8B-B14F-4D97-AF65-F5344CB8AC3E}">
        <p14:creationId xmlns:p14="http://schemas.microsoft.com/office/powerpoint/2010/main" val="1799183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C28BF-2C9D-4312-95BF-5E53309F0D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uk-UA"/>
          </a:p>
        </p:txBody>
      </p:sp>
      <p:sp>
        <p:nvSpPr>
          <p:cNvPr id="3" name="Text Placeholder 2">
            <a:extLst>
              <a:ext uri="{FF2B5EF4-FFF2-40B4-BE49-F238E27FC236}">
                <a16:creationId xmlns:a16="http://schemas.microsoft.com/office/drawing/2014/main" id="{1300EC60-F039-4065-6125-79678BBD35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8EA931-EF6A-4A91-6A69-B15B32DF3DC9}"/>
              </a:ext>
            </a:extLst>
          </p:cNvPr>
          <p:cNvSpPr>
            <a:spLocks noGrp="1"/>
          </p:cNvSpPr>
          <p:nvPr>
            <p:ph type="dt" sz="half" idx="10"/>
          </p:nvPr>
        </p:nvSpPr>
        <p:spPr/>
        <p:txBody>
          <a:bodyPr/>
          <a:lstStyle/>
          <a:p>
            <a:fld id="{1602E7D9-30D4-4FBC-9B95-C2318CFF9F95}" type="datetimeFigureOut">
              <a:rPr lang="uk-UA" smtClean="0"/>
              <a:t>09.06.2025</a:t>
            </a:fld>
            <a:endParaRPr lang="uk-UA"/>
          </a:p>
        </p:txBody>
      </p:sp>
      <p:sp>
        <p:nvSpPr>
          <p:cNvPr id="5" name="Footer Placeholder 4">
            <a:extLst>
              <a:ext uri="{FF2B5EF4-FFF2-40B4-BE49-F238E27FC236}">
                <a16:creationId xmlns:a16="http://schemas.microsoft.com/office/drawing/2014/main" id="{F10462C5-D2D4-F752-2BFC-CC503FFF48CC}"/>
              </a:ext>
            </a:extLst>
          </p:cNvPr>
          <p:cNvSpPr>
            <a:spLocks noGrp="1"/>
          </p:cNvSpPr>
          <p:nvPr>
            <p:ph type="ftr" sz="quarter" idx="11"/>
          </p:nvPr>
        </p:nvSpPr>
        <p:spPr/>
        <p:txBody>
          <a:bodyPr/>
          <a:lstStyle/>
          <a:p>
            <a:endParaRPr lang="uk-UA"/>
          </a:p>
        </p:txBody>
      </p:sp>
      <p:sp>
        <p:nvSpPr>
          <p:cNvPr id="6" name="Slide Number Placeholder 5">
            <a:extLst>
              <a:ext uri="{FF2B5EF4-FFF2-40B4-BE49-F238E27FC236}">
                <a16:creationId xmlns:a16="http://schemas.microsoft.com/office/drawing/2014/main" id="{0EDE065A-8A6B-B6D0-0D9E-103F9B93F032}"/>
              </a:ext>
            </a:extLst>
          </p:cNvPr>
          <p:cNvSpPr>
            <a:spLocks noGrp="1"/>
          </p:cNvSpPr>
          <p:nvPr>
            <p:ph type="sldNum" sz="quarter" idx="12"/>
          </p:nvPr>
        </p:nvSpPr>
        <p:spPr/>
        <p:txBody>
          <a:bodyPr/>
          <a:lstStyle/>
          <a:p>
            <a:fld id="{A3A6F5EE-19E9-4BA3-9973-A2BA08043A8E}" type="slidenum">
              <a:rPr lang="uk-UA" smtClean="0"/>
              <a:t>‹#›</a:t>
            </a:fld>
            <a:endParaRPr lang="uk-UA"/>
          </a:p>
        </p:txBody>
      </p:sp>
    </p:spTree>
    <p:extLst>
      <p:ext uri="{BB962C8B-B14F-4D97-AF65-F5344CB8AC3E}">
        <p14:creationId xmlns:p14="http://schemas.microsoft.com/office/powerpoint/2010/main" val="1769167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EAE23-BC5A-D258-E78F-04ACBDA64D8B}"/>
              </a:ext>
            </a:extLst>
          </p:cNvPr>
          <p:cNvSpPr>
            <a:spLocks noGrp="1"/>
          </p:cNvSpPr>
          <p:nvPr>
            <p:ph type="title"/>
          </p:nvPr>
        </p:nvSpPr>
        <p:spPr/>
        <p:txBody>
          <a:bodyPr/>
          <a:lstStyle/>
          <a:p>
            <a:r>
              <a:rPr lang="en-US"/>
              <a:t>Click to edit Master title style</a:t>
            </a:r>
            <a:endParaRPr lang="uk-UA"/>
          </a:p>
        </p:txBody>
      </p:sp>
      <p:sp>
        <p:nvSpPr>
          <p:cNvPr id="3" name="Content Placeholder 2">
            <a:extLst>
              <a:ext uri="{FF2B5EF4-FFF2-40B4-BE49-F238E27FC236}">
                <a16:creationId xmlns:a16="http://schemas.microsoft.com/office/drawing/2014/main" id="{896C9FC0-81CA-5CEE-37B0-6201AFC931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4" name="Content Placeholder 3">
            <a:extLst>
              <a:ext uri="{FF2B5EF4-FFF2-40B4-BE49-F238E27FC236}">
                <a16:creationId xmlns:a16="http://schemas.microsoft.com/office/drawing/2014/main" id="{FC362565-7424-B7DB-2F5C-0FC0E9A052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5" name="Date Placeholder 4">
            <a:extLst>
              <a:ext uri="{FF2B5EF4-FFF2-40B4-BE49-F238E27FC236}">
                <a16:creationId xmlns:a16="http://schemas.microsoft.com/office/drawing/2014/main" id="{8E3D7169-F7E3-0199-88B9-82560B841421}"/>
              </a:ext>
            </a:extLst>
          </p:cNvPr>
          <p:cNvSpPr>
            <a:spLocks noGrp="1"/>
          </p:cNvSpPr>
          <p:nvPr>
            <p:ph type="dt" sz="half" idx="10"/>
          </p:nvPr>
        </p:nvSpPr>
        <p:spPr/>
        <p:txBody>
          <a:bodyPr/>
          <a:lstStyle/>
          <a:p>
            <a:fld id="{1602E7D9-30D4-4FBC-9B95-C2318CFF9F95}" type="datetimeFigureOut">
              <a:rPr lang="uk-UA" smtClean="0"/>
              <a:t>09.06.2025</a:t>
            </a:fld>
            <a:endParaRPr lang="uk-UA"/>
          </a:p>
        </p:txBody>
      </p:sp>
      <p:sp>
        <p:nvSpPr>
          <p:cNvPr id="6" name="Footer Placeholder 5">
            <a:extLst>
              <a:ext uri="{FF2B5EF4-FFF2-40B4-BE49-F238E27FC236}">
                <a16:creationId xmlns:a16="http://schemas.microsoft.com/office/drawing/2014/main" id="{4F2A85BB-8CCD-3A4F-0672-C32538F485D5}"/>
              </a:ext>
            </a:extLst>
          </p:cNvPr>
          <p:cNvSpPr>
            <a:spLocks noGrp="1"/>
          </p:cNvSpPr>
          <p:nvPr>
            <p:ph type="ftr" sz="quarter" idx="11"/>
          </p:nvPr>
        </p:nvSpPr>
        <p:spPr/>
        <p:txBody>
          <a:bodyPr/>
          <a:lstStyle/>
          <a:p>
            <a:endParaRPr lang="uk-UA"/>
          </a:p>
        </p:txBody>
      </p:sp>
      <p:sp>
        <p:nvSpPr>
          <p:cNvPr id="7" name="Slide Number Placeholder 6">
            <a:extLst>
              <a:ext uri="{FF2B5EF4-FFF2-40B4-BE49-F238E27FC236}">
                <a16:creationId xmlns:a16="http://schemas.microsoft.com/office/drawing/2014/main" id="{FBF0BB98-D06F-F7C6-83DC-46DC093C6AA7}"/>
              </a:ext>
            </a:extLst>
          </p:cNvPr>
          <p:cNvSpPr>
            <a:spLocks noGrp="1"/>
          </p:cNvSpPr>
          <p:nvPr>
            <p:ph type="sldNum" sz="quarter" idx="12"/>
          </p:nvPr>
        </p:nvSpPr>
        <p:spPr/>
        <p:txBody>
          <a:bodyPr/>
          <a:lstStyle/>
          <a:p>
            <a:fld id="{A3A6F5EE-19E9-4BA3-9973-A2BA08043A8E}" type="slidenum">
              <a:rPr lang="uk-UA" smtClean="0"/>
              <a:t>‹#›</a:t>
            </a:fld>
            <a:endParaRPr lang="uk-UA"/>
          </a:p>
        </p:txBody>
      </p:sp>
    </p:spTree>
    <p:extLst>
      <p:ext uri="{BB962C8B-B14F-4D97-AF65-F5344CB8AC3E}">
        <p14:creationId xmlns:p14="http://schemas.microsoft.com/office/powerpoint/2010/main" val="230846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FE7A5-31EF-0FF1-56BF-3E81AF124D97}"/>
              </a:ext>
            </a:extLst>
          </p:cNvPr>
          <p:cNvSpPr>
            <a:spLocks noGrp="1"/>
          </p:cNvSpPr>
          <p:nvPr>
            <p:ph type="title"/>
          </p:nvPr>
        </p:nvSpPr>
        <p:spPr>
          <a:xfrm>
            <a:off x="839788" y="365125"/>
            <a:ext cx="10515600" cy="1325563"/>
          </a:xfrm>
        </p:spPr>
        <p:txBody>
          <a:bodyPr/>
          <a:lstStyle/>
          <a:p>
            <a:r>
              <a:rPr lang="en-US"/>
              <a:t>Click to edit Master title style</a:t>
            </a:r>
            <a:endParaRPr lang="uk-UA"/>
          </a:p>
        </p:txBody>
      </p:sp>
      <p:sp>
        <p:nvSpPr>
          <p:cNvPr id="3" name="Text Placeholder 2">
            <a:extLst>
              <a:ext uri="{FF2B5EF4-FFF2-40B4-BE49-F238E27FC236}">
                <a16:creationId xmlns:a16="http://schemas.microsoft.com/office/drawing/2014/main" id="{0DAA596F-D289-3D33-0685-9D9189439B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A66F60-983F-E1A1-2960-B1673E90A1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5" name="Text Placeholder 4">
            <a:extLst>
              <a:ext uri="{FF2B5EF4-FFF2-40B4-BE49-F238E27FC236}">
                <a16:creationId xmlns:a16="http://schemas.microsoft.com/office/drawing/2014/main" id="{DC2520A0-556A-59D1-C746-EE537D42B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577940-B3B4-A44F-9FE3-3A6367D923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7" name="Date Placeholder 6">
            <a:extLst>
              <a:ext uri="{FF2B5EF4-FFF2-40B4-BE49-F238E27FC236}">
                <a16:creationId xmlns:a16="http://schemas.microsoft.com/office/drawing/2014/main" id="{A889D195-BD72-4E0B-84B1-15AC28470888}"/>
              </a:ext>
            </a:extLst>
          </p:cNvPr>
          <p:cNvSpPr>
            <a:spLocks noGrp="1"/>
          </p:cNvSpPr>
          <p:nvPr>
            <p:ph type="dt" sz="half" idx="10"/>
          </p:nvPr>
        </p:nvSpPr>
        <p:spPr/>
        <p:txBody>
          <a:bodyPr/>
          <a:lstStyle/>
          <a:p>
            <a:fld id="{1602E7D9-30D4-4FBC-9B95-C2318CFF9F95}" type="datetimeFigureOut">
              <a:rPr lang="uk-UA" smtClean="0"/>
              <a:t>09.06.2025</a:t>
            </a:fld>
            <a:endParaRPr lang="uk-UA"/>
          </a:p>
        </p:txBody>
      </p:sp>
      <p:sp>
        <p:nvSpPr>
          <p:cNvPr id="8" name="Footer Placeholder 7">
            <a:extLst>
              <a:ext uri="{FF2B5EF4-FFF2-40B4-BE49-F238E27FC236}">
                <a16:creationId xmlns:a16="http://schemas.microsoft.com/office/drawing/2014/main" id="{E06F90FC-C017-ECC3-A88F-F22A0BBC4B4A}"/>
              </a:ext>
            </a:extLst>
          </p:cNvPr>
          <p:cNvSpPr>
            <a:spLocks noGrp="1"/>
          </p:cNvSpPr>
          <p:nvPr>
            <p:ph type="ftr" sz="quarter" idx="11"/>
          </p:nvPr>
        </p:nvSpPr>
        <p:spPr/>
        <p:txBody>
          <a:bodyPr/>
          <a:lstStyle/>
          <a:p>
            <a:endParaRPr lang="uk-UA"/>
          </a:p>
        </p:txBody>
      </p:sp>
      <p:sp>
        <p:nvSpPr>
          <p:cNvPr id="9" name="Slide Number Placeholder 8">
            <a:extLst>
              <a:ext uri="{FF2B5EF4-FFF2-40B4-BE49-F238E27FC236}">
                <a16:creationId xmlns:a16="http://schemas.microsoft.com/office/drawing/2014/main" id="{ADE37AB7-1B3A-DF31-4181-59DDA62D9940}"/>
              </a:ext>
            </a:extLst>
          </p:cNvPr>
          <p:cNvSpPr>
            <a:spLocks noGrp="1"/>
          </p:cNvSpPr>
          <p:nvPr>
            <p:ph type="sldNum" sz="quarter" idx="12"/>
          </p:nvPr>
        </p:nvSpPr>
        <p:spPr/>
        <p:txBody>
          <a:bodyPr/>
          <a:lstStyle/>
          <a:p>
            <a:fld id="{A3A6F5EE-19E9-4BA3-9973-A2BA08043A8E}" type="slidenum">
              <a:rPr lang="uk-UA" smtClean="0"/>
              <a:t>‹#›</a:t>
            </a:fld>
            <a:endParaRPr lang="uk-UA"/>
          </a:p>
        </p:txBody>
      </p:sp>
    </p:spTree>
    <p:extLst>
      <p:ext uri="{BB962C8B-B14F-4D97-AF65-F5344CB8AC3E}">
        <p14:creationId xmlns:p14="http://schemas.microsoft.com/office/powerpoint/2010/main" val="2597563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4E21-FE84-D681-D6B0-A7E421824526}"/>
              </a:ext>
            </a:extLst>
          </p:cNvPr>
          <p:cNvSpPr>
            <a:spLocks noGrp="1"/>
          </p:cNvSpPr>
          <p:nvPr>
            <p:ph type="title"/>
          </p:nvPr>
        </p:nvSpPr>
        <p:spPr/>
        <p:txBody>
          <a:bodyPr/>
          <a:lstStyle/>
          <a:p>
            <a:r>
              <a:rPr lang="en-US"/>
              <a:t>Click to edit Master title style</a:t>
            </a:r>
            <a:endParaRPr lang="uk-UA"/>
          </a:p>
        </p:txBody>
      </p:sp>
      <p:sp>
        <p:nvSpPr>
          <p:cNvPr id="3" name="Date Placeholder 2">
            <a:extLst>
              <a:ext uri="{FF2B5EF4-FFF2-40B4-BE49-F238E27FC236}">
                <a16:creationId xmlns:a16="http://schemas.microsoft.com/office/drawing/2014/main" id="{49470020-86F8-AB59-5B42-068D0766123C}"/>
              </a:ext>
            </a:extLst>
          </p:cNvPr>
          <p:cNvSpPr>
            <a:spLocks noGrp="1"/>
          </p:cNvSpPr>
          <p:nvPr>
            <p:ph type="dt" sz="half" idx="10"/>
          </p:nvPr>
        </p:nvSpPr>
        <p:spPr/>
        <p:txBody>
          <a:bodyPr/>
          <a:lstStyle/>
          <a:p>
            <a:fld id="{1602E7D9-30D4-4FBC-9B95-C2318CFF9F95}" type="datetimeFigureOut">
              <a:rPr lang="uk-UA" smtClean="0"/>
              <a:t>09.06.2025</a:t>
            </a:fld>
            <a:endParaRPr lang="uk-UA"/>
          </a:p>
        </p:txBody>
      </p:sp>
      <p:sp>
        <p:nvSpPr>
          <p:cNvPr id="4" name="Footer Placeholder 3">
            <a:extLst>
              <a:ext uri="{FF2B5EF4-FFF2-40B4-BE49-F238E27FC236}">
                <a16:creationId xmlns:a16="http://schemas.microsoft.com/office/drawing/2014/main" id="{F0F83AB0-5E1E-6CB4-E5B8-CF8D9F709A67}"/>
              </a:ext>
            </a:extLst>
          </p:cNvPr>
          <p:cNvSpPr>
            <a:spLocks noGrp="1"/>
          </p:cNvSpPr>
          <p:nvPr>
            <p:ph type="ftr" sz="quarter" idx="11"/>
          </p:nvPr>
        </p:nvSpPr>
        <p:spPr/>
        <p:txBody>
          <a:bodyPr/>
          <a:lstStyle/>
          <a:p>
            <a:endParaRPr lang="uk-UA"/>
          </a:p>
        </p:txBody>
      </p:sp>
      <p:sp>
        <p:nvSpPr>
          <p:cNvPr id="5" name="Slide Number Placeholder 4">
            <a:extLst>
              <a:ext uri="{FF2B5EF4-FFF2-40B4-BE49-F238E27FC236}">
                <a16:creationId xmlns:a16="http://schemas.microsoft.com/office/drawing/2014/main" id="{676F1612-4933-A2EA-DFAE-E7F2DBFF8886}"/>
              </a:ext>
            </a:extLst>
          </p:cNvPr>
          <p:cNvSpPr>
            <a:spLocks noGrp="1"/>
          </p:cNvSpPr>
          <p:nvPr>
            <p:ph type="sldNum" sz="quarter" idx="12"/>
          </p:nvPr>
        </p:nvSpPr>
        <p:spPr/>
        <p:txBody>
          <a:bodyPr/>
          <a:lstStyle/>
          <a:p>
            <a:fld id="{A3A6F5EE-19E9-4BA3-9973-A2BA08043A8E}" type="slidenum">
              <a:rPr lang="uk-UA" smtClean="0"/>
              <a:t>‹#›</a:t>
            </a:fld>
            <a:endParaRPr lang="uk-UA"/>
          </a:p>
        </p:txBody>
      </p:sp>
    </p:spTree>
    <p:extLst>
      <p:ext uri="{BB962C8B-B14F-4D97-AF65-F5344CB8AC3E}">
        <p14:creationId xmlns:p14="http://schemas.microsoft.com/office/powerpoint/2010/main" val="3598225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C700C8-B5E3-EE0B-FC6D-1A1E285A6A15}"/>
              </a:ext>
            </a:extLst>
          </p:cNvPr>
          <p:cNvSpPr>
            <a:spLocks noGrp="1"/>
          </p:cNvSpPr>
          <p:nvPr>
            <p:ph type="dt" sz="half" idx="10"/>
          </p:nvPr>
        </p:nvSpPr>
        <p:spPr/>
        <p:txBody>
          <a:bodyPr/>
          <a:lstStyle/>
          <a:p>
            <a:fld id="{1602E7D9-30D4-4FBC-9B95-C2318CFF9F95}" type="datetimeFigureOut">
              <a:rPr lang="uk-UA" smtClean="0"/>
              <a:t>09.06.2025</a:t>
            </a:fld>
            <a:endParaRPr lang="uk-UA"/>
          </a:p>
        </p:txBody>
      </p:sp>
      <p:sp>
        <p:nvSpPr>
          <p:cNvPr id="3" name="Footer Placeholder 2">
            <a:extLst>
              <a:ext uri="{FF2B5EF4-FFF2-40B4-BE49-F238E27FC236}">
                <a16:creationId xmlns:a16="http://schemas.microsoft.com/office/drawing/2014/main" id="{F074EBA1-A5C8-D49A-676B-D7E7DA841900}"/>
              </a:ext>
            </a:extLst>
          </p:cNvPr>
          <p:cNvSpPr>
            <a:spLocks noGrp="1"/>
          </p:cNvSpPr>
          <p:nvPr>
            <p:ph type="ftr" sz="quarter" idx="11"/>
          </p:nvPr>
        </p:nvSpPr>
        <p:spPr/>
        <p:txBody>
          <a:bodyPr/>
          <a:lstStyle/>
          <a:p>
            <a:endParaRPr lang="uk-UA"/>
          </a:p>
        </p:txBody>
      </p:sp>
      <p:sp>
        <p:nvSpPr>
          <p:cNvPr id="4" name="Slide Number Placeholder 3">
            <a:extLst>
              <a:ext uri="{FF2B5EF4-FFF2-40B4-BE49-F238E27FC236}">
                <a16:creationId xmlns:a16="http://schemas.microsoft.com/office/drawing/2014/main" id="{AB07CD46-C6D6-9A8D-F4D5-14319F991BF6}"/>
              </a:ext>
            </a:extLst>
          </p:cNvPr>
          <p:cNvSpPr>
            <a:spLocks noGrp="1"/>
          </p:cNvSpPr>
          <p:nvPr>
            <p:ph type="sldNum" sz="quarter" idx="12"/>
          </p:nvPr>
        </p:nvSpPr>
        <p:spPr/>
        <p:txBody>
          <a:bodyPr/>
          <a:lstStyle/>
          <a:p>
            <a:fld id="{A3A6F5EE-19E9-4BA3-9973-A2BA08043A8E}" type="slidenum">
              <a:rPr lang="uk-UA" smtClean="0"/>
              <a:t>‹#›</a:t>
            </a:fld>
            <a:endParaRPr lang="uk-UA"/>
          </a:p>
        </p:txBody>
      </p:sp>
    </p:spTree>
    <p:extLst>
      <p:ext uri="{BB962C8B-B14F-4D97-AF65-F5344CB8AC3E}">
        <p14:creationId xmlns:p14="http://schemas.microsoft.com/office/powerpoint/2010/main" val="599685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4042C-EAEB-EC1D-4318-05969DD24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uk-UA"/>
          </a:p>
        </p:txBody>
      </p:sp>
      <p:sp>
        <p:nvSpPr>
          <p:cNvPr id="3" name="Content Placeholder 2">
            <a:extLst>
              <a:ext uri="{FF2B5EF4-FFF2-40B4-BE49-F238E27FC236}">
                <a16:creationId xmlns:a16="http://schemas.microsoft.com/office/drawing/2014/main" id="{C4A776CC-5D09-5D05-268E-ED140ECF76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4" name="Text Placeholder 3">
            <a:extLst>
              <a:ext uri="{FF2B5EF4-FFF2-40B4-BE49-F238E27FC236}">
                <a16:creationId xmlns:a16="http://schemas.microsoft.com/office/drawing/2014/main" id="{548C06E8-BC3C-61BA-228C-80080A13E0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8AF02F-89F7-BE4C-F115-651D6CC9D959}"/>
              </a:ext>
            </a:extLst>
          </p:cNvPr>
          <p:cNvSpPr>
            <a:spLocks noGrp="1"/>
          </p:cNvSpPr>
          <p:nvPr>
            <p:ph type="dt" sz="half" idx="10"/>
          </p:nvPr>
        </p:nvSpPr>
        <p:spPr/>
        <p:txBody>
          <a:bodyPr/>
          <a:lstStyle/>
          <a:p>
            <a:fld id="{1602E7D9-30D4-4FBC-9B95-C2318CFF9F95}" type="datetimeFigureOut">
              <a:rPr lang="uk-UA" smtClean="0"/>
              <a:t>09.06.2025</a:t>
            </a:fld>
            <a:endParaRPr lang="uk-UA"/>
          </a:p>
        </p:txBody>
      </p:sp>
      <p:sp>
        <p:nvSpPr>
          <p:cNvPr id="6" name="Footer Placeholder 5">
            <a:extLst>
              <a:ext uri="{FF2B5EF4-FFF2-40B4-BE49-F238E27FC236}">
                <a16:creationId xmlns:a16="http://schemas.microsoft.com/office/drawing/2014/main" id="{A7799C47-C2A9-09D6-8733-77991851D644}"/>
              </a:ext>
            </a:extLst>
          </p:cNvPr>
          <p:cNvSpPr>
            <a:spLocks noGrp="1"/>
          </p:cNvSpPr>
          <p:nvPr>
            <p:ph type="ftr" sz="quarter" idx="11"/>
          </p:nvPr>
        </p:nvSpPr>
        <p:spPr/>
        <p:txBody>
          <a:bodyPr/>
          <a:lstStyle/>
          <a:p>
            <a:endParaRPr lang="uk-UA"/>
          </a:p>
        </p:txBody>
      </p:sp>
      <p:sp>
        <p:nvSpPr>
          <p:cNvPr id="7" name="Slide Number Placeholder 6">
            <a:extLst>
              <a:ext uri="{FF2B5EF4-FFF2-40B4-BE49-F238E27FC236}">
                <a16:creationId xmlns:a16="http://schemas.microsoft.com/office/drawing/2014/main" id="{0E4A143F-E2B4-D773-D3D1-8733392D49EF}"/>
              </a:ext>
            </a:extLst>
          </p:cNvPr>
          <p:cNvSpPr>
            <a:spLocks noGrp="1"/>
          </p:cNvSpPr>
          <p:nvPr>
            <p:ph type="sldNum" sz="quarter" idx="12"/>
          </p:nvPr>
        </p:nvSpPr>
        <p:spPr/>
        <p:txBody>
          <a:bodyPr/>
          <a:lstStyle/>
          <a:p>
            <a:fld id="{A3A6F5EE-19E9-4BA3-9973-A2BA08043A8E}" type="slidenum">
              <a:rPr lang="uk-UA" smtClean="0"/>
              <a:t>‹#›</a:t>
            </a:fld>
            <a:endParaRPr lang="uk-UA"/>
          </a:p>
        </p:txBody>
      </p:sp>
    </p:spTree>
    <p:extLst>
      <p:ext uri="{BB962C8B-B14F-4D97-AF65-F5344CB8AC3E}">
        <p14:creationId xmlns:p14="http://schemas.microsoft.com/office/powerpoint/2010/main" val="893975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8F58D-A405-CBAC-B03F-23972444F3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uk-UA"/>
          </a:p>
        </p:txBody>
      </p:sp>
      <p:sp>
        <p:nvSpPr>
          <p:cNvPr id="3" name="Picture Placeholder 2">
            <a:extLst>
              <a:ext uri="{FF2B5EF4-FFF2-40B4-BE49-F238E27FC236}">
                <a16:creationId xmlns:a16="http://schemas.microsoft.com/office/drawing/2014/main" id="{499DAA6D-8445-A3CE-992A-FA96A8BA7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Text Placeholder 3">
            <a:extLst>
              <a:ext uri="{FF2B5EF4-FFF2-40B4-BE49-F238E27FC236}">
                <a16:creationId xmlns:a16="http://schemas.microsoft.com/office/drawing/2014/main" id="{5EF6F86A-5984-8893-8947-4535507F9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95560B-F7A9-5701-E094-376BDC1A2A38}"/>
              </a:ext>
            </a:extLst>
          </p:cNvPr>
          <p:cNvSpPr>
            <a:spLocks noGrp="1"/>
          </p:cNvSpPr>
          <p:nvPr>
            <p:ph type="dt" sz="half" idx="10"/>
          </p:nvPr>
        </p:nvSpPr>
        <p:spPr/>
        <p:txBody>
          <a:bodyPr/>
          <a:lstStyle/>
          <a:p>
            <a:fld id="{1602E7D9-30D4-4FBC-9B95-C2318CFF9F95}" type="datetimeFigureOut">
              <a:rPr lang="uk-UA" smtClean="0"/>
              <a:t>09.06.2025</a:t>
            </a:fld>
            <a:endParaRPr lang="uk-UA"/>
          </a:p>
        </p:txBody>
      </p:sp>
      <p:sp>
        <p:nvSpPr>
          <p:cNvPr id="6" name="Footer Placeholder 5">
            <a:extLst>
              <a:ext uri="{FF2B5EF4-FFF2-40B4-BE49-F238E27FC236}">
                <a16:creationId xmlns:a16="http://schemas.microsoft.com/office/drawing/2014/main" id="{AE25464F-5EB2-B7EC-2BCF-1B67521DEF0A}"/>
              </a:ext>
            </a:extLst>
          </p:cNvPr>
          <p:cNvSpPr>
            <a:spLocks noGrp="1"/>
          </p:cNvSpPr>
          <p:nvPr>
            <p:ph type="ftr" sz="quarter" idx="11"/>
          </p:nvPr>
        </p:nvSpPr>
        <p:spPr/>
        <p:txBody>
          <a:bodyPr/>
          <a:lstStyle/>
          <a:p>
            <a:endParaRPr lang="uk-UA"/>
          </a:p>
        </p:txBody>
      </p:sp>
      <p:sp>
        <p:nvSpPr>
          <p:cNvPr id="7" name="Slide Number Placeholder 6">
            <a:extLst>
              <a:ext uri="{FF2B5EF4-FFF2-40B4-BE49-F238E27FC236}">
                <a16:creationId xmlns:a16="http://schemas.microsoft.com/office/drawing/2014/main" id="{F6317C82-E339-D055-651E-C9453F75A721}"/>
              </a:ext>
            </a:extLst>
          </p:cNvPr>
          <p:cNvSpPr>
            <a:spLocks noGrp="1"/>
          </p:cNvSpPr>
          <p:nvPr>
            <p:ph type="sldNum" sz="quarter" idx="12"/>
          </p:nvPr>
        </p:nvSpPr>
        <p:spPr/>
        <p:txBody>
          <a:bodyPr/>
          <a:lstStyle/>
          <a:p>
            <a:fld id="{A3A6F5EE-19E9-4BA3-9973-A2BA08043A8E}" type="slidenum">
              <a:rPr lang="uk-UA" smtClean="0"/>
              <a:t>‹#›</a:t>
            </a:fld>
            <a:endParaRPr lang="uk-UA"/>
          </a:p>
        </p:txBody>
      </p:sp>
    </p:spTree>
    <p:extLst>
      <p:ext uri="{BB962C8B-B14F-4D97-AF65-F5344CB8AC3E}">
        <p14:creationId xmlns:p14="http://schemas.microsoft.com/office/powerpoint/2010/main" val="1778610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69603-AD8B-36E1-25BC-1ECE419B8A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uk-UA"/>
          </a:p>
        </p:txBody>
      </p:sp>
      <p:sp>
        <p:nvSpPr>
          <p:cNvPr id="3" name="Text Placeholder 2">
            <a:extLst>
              <a:ext uri="{FF2B5EF4-FFF2-40B4-BE49-F238E27FC236}">
                <a16:creationId xmlns:a16="http://schemas.microsoft.com/office/drawing/2014/main" id="{3B4CE306-6AEC-A12C-7BB3-8FA52035F8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4" name="Date Placeholder 3">
            <a:extLst>
              <a:ext uri="{FF2B5EF4-FFF2-40B4-BE49-F238E27FC236}">
                <a16:creationId xmlns:a16="http://schemas.microsoft.com/office/drawing/2014/main" id="{D23D2F31-7F25-5AD7-3473-FD647E85C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02E7D9-30D4-4FBC-9B95-C2318CFF9F95}" type="datetimeFigureOut">
              <a:rPr lang="uk-UA" smtClean="0"/>
              <a:t>09.06.2025</a:t>
            </a:fld>
            <a:endParaRPr lang="uk-UA"/>
          </a:p>
        </p:txBody>
      </p:sp>
      <p:sp>
        <p:nvSpPr>
          <p:cNvPr id="5" name="Footer Placeholder 4">
            <a:extLst>
              <a:ext uri="{FF2B5EF4-FFF2-40B4-BE49-F238E27FC236}">
                <a16:creationId xmlns:a16="http://schemas.microsoft.com/office/drawing/2014/main" id="{0B33747F-1980-E201-E02B-2A59E8845D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uk-UA"/>
          </a:p>
        </p:txBody>
      </p:sp>
      <p:sp>
        <p:nvSpPr>
          <p:cNvPr id="6" name="Slide Number Placeholder 5">
            <a:extLst>
              <a:ext uri="{FF2B5EF4-FFF2-40B4-BE49-F238E27FC236}">
                <a16:creationId xmlns:a16="http://schemas.microsoft.com/office/drawing/2014/main" id="{DA2F2940-917B-36EE-295D-758D7DCCE5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3A6F5EE-19E9-4BA3-9973-A2BA08043A8E}" type="slidenum">
              <a:rPr lang="uk-UA" smtClean="0"/>
              <a:t>‹#›</a:t>
            </a:fld>
            <a:endParaRPr lang="uk-UA"/>
          </a:p>
        </p:txBody>
      </p:sp>
    </p:spTree>
    <p:extLst>
      <p:ext uri="{BB962C8B-B14F-4D97-AF65-F5344CB8AC3E}">
        <p14:creationId xmlns:p14="http://schemas.microsoft.com/office/powerpoint/2010/main" val="2585798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flovnes.itch.io/fallgridechoes"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ABCD8E1-379F-A9FD-37B4-21DAB1BA2CF7}"/>
              </a:ext>
            </a:extLst>
          </p:cNvPr>
          <p:cNvSpPr txBox="1"/>
          <p:nvPr/>
        </p:nvSpPr>
        <p:spPr>
          <a:xfrm>
            <a:off x="300317" y="5851399"/>
            <a:ext cx="3264292" cy="400110"/>
          </a:xfrm>
          <a:prstGeom prst="rect">
            <a:avLst/>
          </a:prstGeom>
          <a:noFill/>
        </p:spPr>
        <p:txBody>
          <a:bodyPr wrap="none" rtlCol="0">
            <a:spAutoFit/>
          </a:bodyPr>
          <a:lstStyle/>
          <a:p>
            <a:r>
              <a:rPr lang="en-US" sz="2000" b="0" i="0" dirty="0">
                <a:solidFill>
                  <a:schemeClr val="bg2">
                    <a:lumMod val="50000"/>
                  </a:schemeClr>
                </a:solidFill>
                <a:effectLst/>
                <a:latin typeface="Google Sans Text"/>
              </a:rPr>
              <a:t>Author: </a:t>
            </a:r>
            <a:r>
              <a:rPr lang="en-US" sz="2000" b="0" i="0" dirty="0">
                <a:effectLst/>
                <a:latin typeface="Google Sans Text"/>
              </a:rPr>
              <a:t>Vladyslav </a:t>
            </a:r>
            <a:r>
              <a:rPr lang="en-US" sz="2000" b="0" i="0" dirty="0" err="1">
                <a:effectLst/>
                <a:latin typeface="Google Sans Text"/>
              </a:rPr>
              <a:t>Voloshchuk</a:t>
            </a:r>
            <a:endParaRPr lang="uk-UA" sz="2000" dirty="0"/>
          </a:p>
        </p:txBody>
      </p:sp>
      <p:sp>
        <p:nvSpPr>
          <p:cNvPr id="11" name="TextBox 10">
            <a:extLst>
              <a:ext uri="{FF2B5EF4-FFF2-40B4-BE49-F238E27FC236}">
                <a16:creationId xmlns:a16="http://schemas.microsoft.com/office/drawing/2014/main" id="{09E0F652-75BF-6F43-3F02-7EB0730D5600}"/>
              </a:ext>
            </a:extLst>
          </p:cNvPr>
          <p:cNvSpPr txBox="1"/>
          <p:nvPr/>
        </p:nvSpPr>
        <p:spPr>
          <a:xfrm>
            <a:off x="300317" y="6251509"/>
            <a:ext cx="2878096" cy="400110"/>
          </a:xfrm>
          <a:prstGeom prst="rect">
            <a:avLst/>
          </a:prstGeom>
          <a:noFill/>
        </p:spPr>
        <p:txBody>
          <a:bodyPr wrap="none" rtlCol="0">
            <a:spAutoFit/>
          </a:bodyPr>
          <a:lstStyle/>
          <a:p>
            <a:r>
              <a:rPr lang="en-US" sz="2000" dirty="0">
                <a:solidFill>
                  <a:schemeClr val="bg2">
                    <a:lumMod val="50000"/>
                  </a:schemeClr>
                </a:solidFill>
                <a:latin typeface="Google Sans Text"/>
              </a:rPr>
              <a:t>Supervisor</a:t>
            </a:r>
            <a:r>
              <a:rPr lang="en-US" sz="2000" b="0" i="0" dirty="0">
                <a:solidFill>
                  <a:schemeClr val="bg2">
                    <a:lumMod val="50000"/>
                  </a:schemeClr>
                </a:solidFill>
                <a:effectLst/>
                <a:latin typeface="Google Sans Text"/>
              </a:rPr>
              <a:t>:</a:t>
            </a:r>
            <a:r>
              <a:rPr lang="en-US" sz="2000" b="0" i="0" dirty="0">
                <a:effectLst/>
                <a:latin typeface="Google Sans Text"/>
              </a:rPr>
              <a:t> Ilya </a:t>
            </a:r>
            <a:r>
              <a:rPr lang="en-US" sz="2000" b="0" i="0" dirty="0" err="1">
                <a:effectLst/>
                <a:latin typeface="Google Sans Text"/>
              </a:rPr>
              <a:t>Porublyov</a:t>
            </a:r>
            <a:endParaRPr lang="uk-UA" sz="2000" dirty="0"/>
          </a:p>
        </p:txBody>
      </p:sp>
      <p:sp>
        <p:nvSpPr>
          <p:cNvPr id="13" name="TextBox 12">
            <a:extLst>
              <a:ext uri="{FF2B5EF4-FFF2-40B4-BE49-F238E27FC236}">
                <a16:creationId xmlns:a16="http://schemas.microsoft.com/office/drawing/2014/main" id="{F3670EBC-FC70-CE84-2D0E-7A37FCFBFE4D}"/>
              </a:ext>
            </a:extLst>
          </p:cNvPr>
          <p:cNvSpPr txBox="1"/>
          <p:nvPr/>
        </p:nvSpPr>
        <p:spPr>
          <a:xfrm>
            <a:off x="1008768" y="3982204"/>
            <a:ext cx="10174455" cy="1569660"/>
          </a:xfrm>
          <a:prstGeom prst="rect">
            <a:avLst/>
          </a:prstGeom>
          <a:noFill/>
        </p:spPr>
        <p:txBody>
          <a:bodyPr wrap="square">
            <a:spAutoFit/>
          </a:bodyPr>
          <a:lstStyle/>
          <a:p>
            <a:pPr algn="ctr"/>
            <a:r>
              <a:rPr lang="en-US" sz="4800" i="0" dirty="0">
                <a:solidFill>
                  <a:schemeClr val="tx1">
                    <a:lumMod val="95000"/>
                    <a:lumOff val="5000"/>
                  </a:schemeClr>
                </a:solidFill>
                <a:effectLst/>
                <a:latin typeface="Google Sans Text"/>
              </a:rPr>
              <a:t>Roguelike game</a:t>
            </a:r>
            <a:br>
              <a:rPr lang="en-US" sz="4800" i="0" dirty="0">
                <a:solidFill>
                  <a:schemeClr val="tx1">
                    <a:lumMod val="95000"/>
                    <a:lumOff val="5000"/>
                  </a:schemeClr>
                </a:solidFill>
                <a:effectLst/>
                <a:latin typeface="Google Sans Text"/>
              </a:rPr>
            </a:br>
            <a:r>
              <a:rPr lang="en-US" sz="4800" dirty="0">
                <a:solidFill>
                  <a:schemeClr val="tx1">
                    <a:lumMod val="95000"/>
                    <a:lumOff val="5000"/>
                  </a:schemeClr>
                </a:solidFill>
                <a:latin typeface="Google Sans Text"/>
              </a:rPr>
              <a:t>with “15 Puzzle” </a:t>
            </a:r>
            <a:r>
              <a:rPr lang="en-US" sz="4800" i="0" dirty="0">
                <a:solidFill>
                  <a:schemeClr val="tx1">
                    <a:lumMod val="95000"/>
                    <a:lumOff val="5000"/>
                  </a:schemeClr>
                </a:solidFill>
                <a:effectLst/>
                <a:latin typeface="Google Sans Text"/>
              </a:rPr>
              <a:t>elements</a:t>
            </a:r>
            <a:endParaRPr lang="uk-UA" sz="4800" dirty="0">
              <a:solidFill>
                <a:schemeClr val="tx1">
                  <a:lumMod val="95000"/>
                  <a:lumOff val="5000"/>
                </a:schemeClr>
              </a:solidFill>
            </a:endParaRPr>
          </a:p>
        </p:txBody>
      </p:sp>
      <p:pic>
        <p:nvPicPr>
          <p:cNvPr id="17" name="Picture 16" descr="A video game graphics with text&#10;&#10;Description automatically generated">
            <a:extLst>
              <a:ext uri="{FF2B5EF4-FFF2-40B4-BE49-F238E27FC236}">
                <a16:creationId xmlns:a16="http://schemas.microsoft.com/office/drawing/2014/main" id="{F467B083-8F72-1351-0748-942DD17EB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9740" y="606491"/>
            <a:ext cx="5212512" cy="3526489"/>
          </a:xfrm>
          <a:prstGeom prst="rect">
            <a:avLst/>
          </a:prstGeom>
        </p:spPr>
      </p:pic>
    </p:spTree>
    <p:extLst>
      <p:ext uri="{BB962C8B-B14F-4D97-AF65-F5344CB8AC3E}">
        <p14:creationId xmlns:p14="http://schemas.microsoft.com/office/powerpoint/2010/main" val="522995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A34FE-4016-A00D-C2DD-B0679ED393CE}"/>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6B947F02-8EB2-DD49-D81C-038E0B64A9E3}"/>
              </a:ext>
            </a:extLst>
          </p:cNvPr>
          <p:cNvSpPr txBox="1"/>
          <p:nvPr/>
        </p:nvSpPr>
        <p:spPr>
          <a:xfrm>
            <a:off x="1008772" y="391578"/>
            <a:ext cx="10174455" cy="830997"/>
          </a:xfrm>
          <a:prstGeom prst="rect">
            <a:avLst/>
          </a:prstGeom>
          <a:noFill/>
        </p:spPr>
        <p:txBody>
          <a:bodyPr wrap="square">
            <a:spAutoFit/>
          </a:bodyPr>
          <a:lstStyle/>
          <a:p>
            <a:pPr algn="ctr"/>
            <a:r>
              <a:rPr lang="en-US" sz="4800" i="0" dirty="0">
                <a:solidFill>
                  <a:schemeClr val="tx1">
                    <a:lumMod val="95000"/>
                    <a:lumOff val="5000"/>
                  </a:schemeClr>
                </a:solidFill>
                <a:effectLst/>
                <a:latin typeface="Google Sans Text"/>
              </a:rPr>
              <a:t>Design of </a:t>
            </a:r>
            <a:r>
              <a:rPr lang="en-US" sz="4800" i="0" dirty="0" err="1">
                <a:solidFill>
                  <a:schemeClr val="tx1">
                    <a:lumMod val="95000"/>
                    <a:lumOff val="5000"/>
                  </a:schemeClr>
                </a:solidFill>
                <a:effectLst/>
                <a:latin typeface="Google Sans Text"/>
              </a:rPr>
              <a:t>EnemyTile</a:t>
            </a:r>
            <a:r>
              <a:rPr lang="en-US" sz="4800" i="0" dirty="0">
                <a:solidFill>
                  <a:schemeClr val="tx1">
                    <a:lumMod val="95000"/>
                    <a:lumOff val="5000"/>
                  </a:schemeClr>
                </a:solidFill>
                <a:effectLst/>
                <a:latin typeface="Google Sans Text"/>
              </a:rPr>
              <a:t> hierarchy</a:t>
            </a:r>
            <a:endParaRPr lang="uk-UA" sz="4800" dirty="0">
              <a:solidFill>
                <a:schemeClr val="tx1">
                  <a:lumMod val="95000"/>
                  <a:lumOff val="5000"/>
                </a:schemeClr>
              </a:solidFill>
            </a:endParaRPr>
          </a:p>
        </p:txBody>
      </p:sp>
      <p:pic>
        <p:nvPicPr>
          <p:cNvPr id="3" name="Picture 2" descr="A diagram of a computer program&#10;&#10;Description automatically generated">
            <a:extLst>
              <a:ext uri="{FF2B5EF4-FFF2-40B4-BE49-F238E27FC236}">
                <a16:creationId xmlns:a16="http://schemas.microsoft.com/office/drawing/2014/main" id="{A5616C3A-6071-5CC8-5173-C7EB99F76E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638" y="1646545"/>
            <a:ext cx="6046723" cy="4152083"/>
          </a:xfrm>
          <a:prstGeom prst="rect">
            <a:avLst/>
          </a:prstGeom>
        </p:spPr>
      </p:pic>
    </p:spTree>
    <p:extLst>
      <p:ext uri="{BB962C8B-B14F-4D97-AF65-F5344CB8AC3E}">
        <p14:creationId xmlns:p14="http://schemas.microsoft.com/office/powerpoint/2010/main" val="2409472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4FB6A-7037-5488-1368-14C7BB684707}"/>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848F9DC6-09C5-B762-8FF7-30C8AF02BDCD}"/>
              </a:ext>
            </a:extLst>
          </p:cNvPr>
          <p:cNvSpPr txBox="1"/>
          <p:nvPr/>
        </p:nvSpPr>
        <p:spPr>
          <a:xfrm>
            <a:off x="1008772" y="391578"/>
            <a:ext cx="10174455" cy="830997"/>
          </a:xfrm>
          <a:prstGeom prst="rect">
            <a:avLst/>
          </a:prstGeom>
          <a:noFill/>
        </p:spPr>
        <p:txBody>
          <a:bodyPr wrap="square">
            <a:spAutoFit/>
          </a:bodyPr>
          <a:lstStyle/>
          <a:p>
            <a:pPr algn="ctr"/>
            <a:r>
              <a:rPr lang="en-US" sz="4800" i="0" dirty="0">
                <a:solidFill>
                  <a:schemeClr val="tx1">
                    <a:lumMod val="95000"/>
                    <a:lumOff val="5000"/>
                  </a:schemeClr>
                </a:solidFill>
                <a:effectLst/>
                <a:latin typeface="Google Sans Text"/>
              </a:rPr>
              <a:t>Design of Player class</a:t>
            </a:r>
            <a:endParaRPr lang="uk-UA" sz="4800" dirty="0">
              <a:solidFill>
                <a:schemeClr val="tx1">
                  <a:lumMod val="95000"/>
                  <a:lumOff val="5000"/>
                </a:schemeClr>
              </a:solidFill>
            </a:endParaRPr>
          </a:p>
        </p:txBody>
      </p:sp>
      <p:sp>
        <p:nvSpPr>
          <p:cNvPr id="14" name="TextBox 13">
            <a:extLst>
              <a:ext uri="{FF2B5EF4-FFF2-40B4-BE49-F238E27FC236}">
                <a16:creationId xmlns:a16="http://schemas.microsoft.com/office/drawing/2014/main" id="{4E6CB6BB-E1C1-7053-41A9-65CB0D00AA57}"/>
              </a:ext>
            </a:extLst>
          </p:cNvPr>
          <p:cNvSpPr txBox="1"/>
          <p:nvPr/>
        </p:nvSpPr>
        <p:spPr>
          <a:xfrm>
            <a:off x="1008772" y="4497222"/>
            <a:ext cx="6935759" cy="523220"/>
          </a:xfrm>
          <a:prstGeom prst="rect">
            <a:avLst/>
          </a:prstGeom>
          <a:noFill/>
        </p:spPr>
        <p:txBody>
          <a:bodyPr wrap="square">
            <a:spAutoFit/>
          </a:bodyPr>
          <a:lstStyle/>
          <a:p>
            <a:r>
              <a:rPr lang="en-US" sz="2800" dirty="0">
                <a:solidFill>
                  <a:schemeClr val="tx1">
                    <a:lumMod val="95000"/>
                    <a:lumOff val="5000"/>
                  </a:schemeClr>
                </a:solidFill>
              </a:rPr>
              <a:t>health, </a:t>
            </a:r>
            <a:r>
              <a:rPr lang="en-US" sz="2800" dirty="0" err="1">
                <a:solidFill>
                  <a:schemeClr val="tx1">
                    <a:lumMod val="95000"/>
                    <a:lumOff val="5000"/>
                  </a:schemeClr>
                </a:solidFill>
              </a:rPr>
              <a:t>attackDamage</a:t>
            </a:r>
            <a:r>
              <a:rPr lang="en-US" sz="2800" dirty="0">
                <a:solidFill>
                  <a:schemeClr val="tx1">
                    <a:lumMod val="95000"/>
                    <a:lumOff val="5000"/>
                  </a:schemeClr>
                </a:solidFill>
              </a:rPr>
              <a:t>, direction are </a:t>
            </a:r>
            <a:r>
              <a:rPr lang="en-US" sz="2800" i="1" dirty="0">
                <a:solidFill>
                  <a:schemeClr val="tx1">
                    <a:lumMod val="95000"/>
                    <a:lumOff val="5000"/>
                  </a:schemeClr>
                </a:solidFill>
              </a:rPr>
              <a:t>private</a:t>
            </a:r>
            <a:endParaRPr lang="uk-UA" sz="2800" i="1" dirty="0">
              <a:solidFill>
                <a:schemeClr val="tx1">
                  <a:lumMod val="95000"/>
                  <a:lumOff val="5000"/>
                </a:schemeClr>
              </a:solidFill>
            </a:endParaRPr>
          </a:p>
        </p:txBody>
      </p:sp>
      <p:sp>
        <p:nvSpPr>
          <p:cNvPr id="15" name="TextBox 14">
            <a:extLst>
              <a:ext uri="{FF2B5EF4-FFF2-40B4-BE49-F238E27FC236}">
                <a16:creationId xmlns:a16="http://schemas.microsoft.com/office/drawing/2014/main" id="{05911C40-69FB-B677-3DAB-2B68DC3F679B}"/>
              </a:ext>
            </a:extLst>
          </p:cNvPr>
          <p:cNvSpPr txBox="1"/>
          <p:nvPr/>
        </p:nvSpPr>
        <p:spPr>
          <a:xfrm>
            <a:off x="1008772" y="5363997"/>
            <a:ext cx="8668628" cy="523220"/>
          </a:xfrm>
          <a:prstGeom prst="rect">
            <a:avLst/>
          </a:prstGeom>
          <a:noFill/>
        </p:spPr>
        <p:txBody>
          <a:bodyPr wrap="square">
            <a:spAutoFit/>
          </a:bodyPr>
          <a:lstStyle/>
          <a:p>
            <a:r>
              <a:rPr lang="en-US" sz="2800" dirty="0" err="1">
                <a:solidFill>
                  <a:schemeClr val="tx1">
                    <a:lumMod val="95000"/>
                    <a:lumOff val="5000"/>
                  </a:schemeClr>
                </a:solidFill>
              </a:rPr>
              <a:t>currentHealth</a:t>
            </a:r>
            <a:r>
              <a:rPr lang="en-US" sz="2800" dirty="0">
                <a:solidFill>
                  <a:schemeClr val="tx1">
                    <a:lumMod val="95000"/>
                    <a:lumOff val="5000"/>
                  </a:schemeClr>
                </a:solidFill>
              </a:rPr>
              <a:t>, </a:t>
            </a:r>
            <a:r>
              <a:rPr lang="en-US" sz="2800" dirty="0" err="1">
                <a:solidFill>
                  <a:schemeClr val="tx1">
                    <a:lumMod val="95000"/>
                    <a:lumOff val="5000"/>
                  </a:schemeClr>
                </a:solidFill>
              </a:rPr>
              <a:t>currentAttackPattern</a:t>
            </a:r>
            <a:r>
              <a:rPr lang="en-US" sz="2800" dirty="0">
                <a:solidFill>
                  <a:schemeClr val="tx1">
                    <a:lumMod val="95000"/>
                    <a:lumOff val="5000"/>
                  </a:schemeClr>
                </a:solidFill>
              </a:rPr>
              <a:t> are </a:t>
            </a:r>
            <a:r>
              <a:rPr lang="en-US" sz="2800" i="1" dirty="0">
                <a:solidFill>
                  <a:schemeClr val="tx1">
                    <a:lumMod val="95000"/>
                    <a:lumOff val="5000"/>
                  </a:schemeClr>
                </a:solidFill>
              </a:rPr>
              <a:t>protected</a:t>
            </a:r>
            <a:endParaRPr lang="uk-UA" sz="2800" i="1" dirty="0">
              <a:solidFill>
                <a:schemeClr val="tx1">
                  <a:lumMod val="95000"/>
                  <a:lumOff val="5000"/>
                </a:schemeClr>
              </a:solidFill>
            </a:endParaRPr>
          </a:p>
        </p:txBody>
      </p:sp>
      <p:pic>
        <p:nvPicPr>
          <p:cNvPr id="17" name="Picture 16" descr="A screenshot of a computer program&#10;&#10;Description automatically generated">
            <a:extLst>
              <a:ext uri="{FF2B5EF4-FFF2-40B4-BE49-F238E27FC236}">
                <a16:creationId xmlns:a16="http://schemas.microsoft.com/office/drawing/2014/main" id="{BE331FDB-0838-80BD-1DA5-7FAEFE3AB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650" y="1640851"/>
            <a:ext cx="2412698" cy="2438095"/>
          </a:xfrm>
          <a:prstGeom prst="rect">
            <a:avLst/>
          </a:prstGeom>
        </p:spPr>
      </p:pic>
    </p:spTree>
    <p:extLst>
      <p:ext uri="{BB962C8B-B14F-4D97-AF65-F5344CB8AC3E}">
        <p14:creationId xmlns:p14="http://schemas.microsoft.com/office/powerpoint/2010/main" val="2887954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0940B-7188-2DEC-3AE5-A885BBBA9BBA}"/>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0C8FD580-724A-07AD-2333-27D2F9709DFA}"/>
              </a:ext>
            </a:extLst>
          </p:cNvPr>
          <p:cNvSpPr txBox="1"/>
          <p:nvPr/>
        </p:nvSpPr>
        <p:spPr>
          <a:xfrm>
            <a:off x="1008772" y="391578"/>
            <a:ext cx="10174455" cy="830997"/>
          </a:xfrm>
          <a:prstGeom prst="rect">
            <a:avLst/>
          </a:prstGeom>
          <a:noFill/>
        </p:spPr>
        <p:txBody>
          <a:bodyPr wrap="square">
            <a:spAutoFit/>
          </a:bodyPr>
          <a:lstStyle/>
          <a:p>
            <a:pPr algn="ctr"/>
            <a:r>
              <a:rPr lang="en-US" sz="4800" i="0" dirty="0">
                <a:solidFill>
                  <a:schemeClr val="tx1">
                    <a:lumMod val="95000"/>
                    <a:lumOff val="5000"/>
                  </a:schemeClr>
                </a:solidFill>
                <a:effectLst/>
                <a:latin typeface="Google Sans Text"/>
              </a:rPr>
              <a:t>Design of general game logic</a:t>
            </a:r>
            <a:endParaRPr lang="uk-UA" sz="4800" dirty="0">
              <a:solidFill>
                <a:schemeClr val="tx1">
                  <a:lumMod val="95000"/>
                  <a:lumOff val="5000"/>
                </a:schemeClr>
              </a:solidFill>
            </a:endParaRPr>
          </a:p>
        </p:txBody>
      </p:sp>
      <p:pic>
        <p:nvPicPr>
          <p:cNvPr id="4" name="Picture 3" descr="A diagram of a game&#10;&#10;Description automatically generated">
            <a:extLst>
              <a:ext uri="{FF2B5EF4-FFF2-40B4-BE49-F238E27FC236}">
                <a16:creationId xmlns:a16="http://schemas.microsoft.com/office/drawing/2014/main" id="{29CA41E2-739A-E914-6432-42992054A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3135" y="1558982"/>
            <a:ext cx="6882290" cy="4666829"/>
          </a:xfrm>
          <a:prstGeom prst="rect">
            <a:avLst/>
          </a:prstGeom>
        </p:spPr>
      </p:pic>
    </p:spTree>
    <p:extLst>
      <p:ext uri="{BB962C8B-B14F-4D97-AF65-F5344CB8AC3E}">
        <p14:creationId xmlns:p14="http://schemas.microsoft.com/office/powerpoint/2010/main" val="3372418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E4B19-C0D9-75E8-E76D-192B5E50A09F}"/>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525F7D56-3906-0387-9035-C0EEABAA5094}"/>
              </a:ext>
            </a:extLst>
          </p:cNvPr>
          <p:cNvSpPr txBox="1"/>
          <p:nvPr/>
        </p:nvSpPr>
        <p:spPr>
          <a:xfrm>
            <a:off x="1008771" y="172503"/>
            <a:ext cx="10174455" cy="830997"/>
          </a:xfrm>
          <a:prstGeom prst="rect">
            <a:avLst/>
          </a:prstGeom>
          <a:noFill/>
        </p:spPr>
        <p:txBody>
          <a:bodyPr wrap="square">
            <a:spAutoFit/>
          </a:bodyPr>
          <a:lstStyle/>
          <a:p>
            <a:pPr algn="ctr"/>
            <a:r>
              <a:rPr lang="en-US" sz="4800" i="0" dirty="0">
                <a:solidFill>
                  <a:schemeClr val="tx1">
                    <a:lumMod val="95000"/>
                    <a:lumOff val="5000"/>
                  </a:schemeClr>
                </a:solidFill>
                <a:effectLst/>
                <a:latin typeface="Google Sans Text"/>
              </a:rPr>
              <a:t>Enemy logic design</a:t>
            </a:r>
            <a:endParaRPr lang="uk-UA" sz="4800" dirty="0">
              <a:solidFill>
                <a:schemeClr val="tx1">
                  <a:lumMod val="95000"/>
                  <a:lumOff val="5000"/>
                </a:schemeClr>
              </a:solidFill>
            </a:endParaRPr>
          </a:p>
        </p:txBody>
      </p:sp>
      <p:pic>
        <p:nvPicPr>
          <p:cNvPr id="3" name="Picture 2" descr="A diagram of a game&#10;&#10;Description automatically generated">
            <a:extLst>
              <a:ext uri="{FF2B5EF4-FFF2-40B4-BE49-F238E27FC236}">
                <a16:creationId xmlns:a16="http://schemas.microsoft.com/office/drawing/2014/main" id="{472B9044-A07B-1BA9-579C-0A45C8197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4402" y="1227438"/>
            <a:ext cx="3783191" cy="5271296"/>
          </a:xfrm>
          <a:prstGeom prst="rect">
            <a:avLst/>
          </a:prstGeom>
        </p:spPr>
      </p:pic>
    </p:spTree>
    <p:extLst>
      <p:ext uri="{BB962C8B-B14F-4D97-AF65-F5344CB8AC3E}">
        <p14:creationId xmlns:p14="http://schemas.microsoft.com/office/powerpoint/2010/main" val="3575757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2CD91-5C07-D783-217E-1B3E00AE0F4E}"/>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952878CE-BDB1-5454-9DFC-2D991FF47D36}"/>
              </a:ext>
            </a:extLst>
          </p:cNvPr>
          <p:cNvSpPr txBox="1"/>
          <p:nvPr/>
        </p:nvSpPr>
        <p:spPr>
          <a:xfrm>
            <a:off x="1008772" y="391578"/>
            <a:ext cx="10174455" cy="830997"/>
          </a:xfrm>
          <a:prstGeom prst="rect">
            <a:avLst/>
          </a:prstGeom>
          <a:noFill/>
        </p:spPr>
        <p:txBody>
          <a:bodyPr wrap="square">
            <a:spAutoFit/>
          </a:bodyPr>
          <a:lstStyle/>
          <a:p>
            <a:pPr algn="ctr"/>
            <a:r>
              <a:rPr lang="en-US" sz="4800" dirty="0">
                <a:solidFill>
                  <a:schemeClr val="tx1">
                    <a:lumMod val="95000"/>
                    <a:lumOff val="5000"/>
                  </a:schemeClr>
                </a:solidFill>
                <a:latin typeface="Google Sans Text"/>
              </a:rPr>
              <a:t>Implementation::Tile</a:t>
            </a:r>
            <a:endParaRPr lang="uk-UA" sz="4800" dirty="0">
              <a:solidFill>
                <a:schemeClr val="tx1">
                  <a:lumMod val="95000"/>
                  <a:lumOff val="5000"/>
                </a:schemeClr>
              </a:solidFill>
            </a:endParaRPr>
          </a:p>
        </p:txBody>
      </p:sp>
      <p:pic>
        <p:nvPicPr>
          <p:cNvPr id="4" name="Picture 3">
            <a:extLst>
              <a:ext uri="{FF2B5EF4-FFF2-40B4-BE49-F238E27FC236}">
                <a16:creationId xmlns:a16="http://schemas.microsoft.com/office/drawing/2014/main" id="{5044971F-34A4-AFD8-57B1-4C53892D094A}"/>
              </a:ext>
            </a:extLst>
          </p:cNvPr>
          <p:cNvPicPr>
            <a:picLocks noChangeAspect="1"/>
          </p:cNvPicPr>
          <p:nvPr/>
        </p:nvPicPr>
        <p:blipFill>
          <a:blip r:embed="rId2"/>
          <a:stretch>
            <a:fillRect/>
          </a:stretch>
        </p:blipFill>
        <p:spPr>
          <a:xfrm>
            <a:off x="1314928" y="2059526"/>
            <a:ext cx="9562143" cy="3083973"/>
          </a:xfrm>
          <a:prstGeom prst="rect">
            <a:avLst/>
          </a:prstGeom>
        </p:spPr>
      </p:pic>
    </p:spTree>
    <p:extLst>
      <p:ext uri="{BB962C8B-B14F-4D97-AF65-F5344CB8AC3E}">
        <p14:creationId xmlns:p14="http://schemas.microsoft.com/office/powerpoint/2010/main" val="548185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A0815-7D36-F6CE-0D1A-04CCBF68064A}"/>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C6721C28-4DE2-E6FE-BB10-1CFFE95D4C05}"/>
              </a:ext>
            </a:extLst>
          </p:cNvPr>
          <p:cNvSpPr txBox="1"/>
          <p:nvPr/>
        </p:nvSpPr>
        <p:spPr>
          <a:xfrm>
            <a:off x="1008772" y="391578"/>
            <a:ext cx="10174455" cy="830997"/>
          </a:xfrm>
          <a:prstGeom prst="rect">
            <a:avLst/>
          </a:prstGeom>
          <a:noFill/>
        </p:spPr>
        <p:txBody>
          <a:bodyPr wrap="square">
            <a:spAutoFit/>
          </a:bodyPr>
          <a:lstStyle/>
          <a:p>
            <a:pPr algn="ctr"/>
            <a:r>
              <a:rPr lang="en-US" sz="4800" dirty="0">
                <a:solidFill>
                  <a:schemeClr val="tx1">
                    <a:lumMod val="95000"/>
                    <a:lumOff val="5000"/>
                  </a:schemeClr>
                </a:solidFill>
                <a:latin typeface="Google Sans Text"/>
              </a:rPr>
              <a:t>Implementation::Tile</a:t>
            </a:r>
            <a:endParaRPr lang="uk-UA" sz="4800" dirty="0">
              <a:solidFill>
                <a:schemeClr val="tx1">
                  <a:lumMod val="95000"/>
                  <a:lumOff val="5000"/>
                </a:schemeClr>
              </a:solidFill>
            </a:endParaRPr>
          </a:p>
        </p:txBody>
      </p:sp>
      <p:pic>
        <p:nvPicPr>
          <p:cNvPr id="3" name="Picture 2">
            <a:extLst>
              <a:ext uri="{FF2B5EF4-FFF2-40B4-BE49-F238E27FC236}">
                <a16:creationId xmlns:a16="http://schemas.microsoft.com/office/drawing/2014/main" id="{B0C41B72-2C89-3C76-F6A2-6A61C674774E}"/>
              </a:ext>
            </a:extLst>
          </p:cNvPr>
          <p:cNvPicPr>
            <a:picLocks noChangeAspect="1"/>
          </p:cNvPicPr>
          <p:nvPr/>
        </p:nvPicPr>
        <p:blipFill>
          <a:blip r:embed="rId2"/>
          <a:stretch>
            <a:fillRect/>
          </a:stretch>
        </p:blipFill>
        <p:spPr>
          <a:xfrm>
            <a:off x="2624134" y="1401544"/>
            <a:ext cx="6943725" cy="3232030"/>
          </a:xfrm>
          <a:prstGeom prst="rect">
            <a:avLst/>
          </a:prstGeom>
        </p:spPr>
      </p:pic>
      <p:pic>
        <p:nvPicPr>
          <p:cNvPr id="7" name="Picture 6">
            <a:extLst>
              <a:ext uri="{FF2B5EF4-FFF2-40B4-BE49-F238E27FC236}">
                <a16:creationId xmlns:a16="http://schemas.microsoft.com/office/drawing/2014/main" id="{8944A085-C393-C0F0-2A29-2C93B8BE02B0}"/>
              </a:ext>
            </a:extLst>
          </p:cNvPr>
          <p:cNvPicPr>
            <a:picLocks noChangeAspect="1"/>
          </p:cNvPicPr>
          <p:nvPr/>
        </p:nvPicPr>
        <p:blipFill>
          <a:blip r:embed="rId3"/>
          <a:stretch>
            <a:fillRect/>
          </a:stretch>
        </p:blipFill>
        <p:spPr>
          <a:xfrm>
            <a:off x="3773156" y="5641761"/>
            <a:ext cx="4645688" cy="788620"/>
          </a:xfrm>
          <a:prstGeom prst="rect">
            <a:avLst/>
          </a:prstGeom>
        </p:spPr>
      </p:pic>
      <p:pic>
        <p:nvPicPr>
          <p:cNvPr id="12" name="Picture 11">
            <a:extLst>
              <a:ext uri="{FF2B5EF4-FFF2-40B4-BE49-F238E27FC236}">
                <a16:creationId xmlns:a16="http://schemas.microsoft.com/office/drawing/2014/main" id="{74BD37FA-CA0C-F316-D41C-41BF59A90BC6}"/>
              </a:ext>
            </a:extLst>
          </p:cNvPr>
          <p:cNvPicPr>
            <a:picLocks noChangeAspect="1"/>
          </p:cNvPicPr>
          <p:nvPr/>
        </p:nvPicPr>
        <p:blipFill>
          <a:blip r:embed="rId4"/>
          <a:stretch>
            <a:fillRect/>
          </a:stretch>
        </p:blipFill>
        <p:spPr>
          <a:xfrm>
            <a:off x="2880433" y="4812543"/>
            <a:ext cx="6431128" cy="752579"/>
          </a:xfrm>
          <a:prstGeom prst="rect">
            <a:avLst/>
          </a:prstGeom>
        </p:spPr>
      </p:pic>
    </p:spTree>
    <p:extLst>
      <p:ext uri="{BB962C8B-B14F-4D97-AF65-F5344CB8AC3E}">
        <p14:creationId xmlns:p14="http://schemas.microsoft.com/office/powerpoint/2010/main" val="406845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FCBC0-ED08-0E85-148C-0F6EABDB0A7B}"/>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5C2BCE57-8277-BAE8-8016-7D38781510E4}"/>
              </a:ext>
            </a:extLst>
          </p:cNvPr>
          <p:cNvSpPr txBox="1"/>
          <p:nvPr/>
        </p:nvSpPr>
        <p:spPr>
          <a:xfrm>
            <a:off x="1008772" y="391578"/>
            <a:ext cx="10174455" cy="830997"/>
          </a:xfrm>
          <a:prstGeom prst="rect">
            <a:avLst/>
          </a:prstGeom>
          <a:noFill/>
        </p:spPr>
        <p:txBody>
          <a:bodyPr wrap="square">
            <a:spAutoFit/>
          </a:bodyPr>
          <a:lstStyle/>
          <a:p>
            <a:pPr algn="ctr"/>
            <a:r>
              <a:rPr lang="en-US" sz="4800" dirty="0">
                <a:solidFill>
                  <a:schemeClr val="tx1">
                    <a:lumMod val="95000"/>
                    <a:lumOff val="5000"/>
                  </a:schemeClr>
                </a:solidFill>
                <a:latin typeface="Google Sans Text"/>
              </a:rPr>
              <a:t>Implementation::</a:t>
            </a:r>
            <a:r>
              <a:rPr lang="en-US" sz="4800" dirty="0" err="1">
                <a:solidFill>
                  <a:schemeClr val="tx1">
                    <a:lumMod val="95000"/>
                    <a:lumOff val="5000"/>
                  </a:schemeClr>
                </a:solidFill>
                <a:latin typeface="Google Sans Text"/>
              </a:rPr>
              <a:t>AttackPattern</a:t>
            </a:r>
            <a:endParaRPr lang="uk-UA" sz="4800" dirty="0">
              <a:solidFill>
                <a:schemeClr val="tx1">
                  <a:lumMod val="95000"/>
                  <a:lumOff val="5000"/>
                </a:schemeClr>
              </a:solidFill>
            </a:endParaRPr>
          </a:p>
        </p:txBody>
      </p:sp>
      <p:pic>
        <p:nvPicPr>
          <p:cNvPr id="12" name="Picture 11">
            <a:extLst>
              <a:ext uri="{FF2B5EF4-FFF2-40B4-BE49-F238E27FC236}">
                <a16:creationId xmlns:a16="http://schemas.microsoft.com/office/drawing/2014/main" id="{F2BFAA54-7D10-F96B-2047-7F5DC23B1460}"/>
              </a:ext>
            </a:extLst>
          </p:cNvPr>
          <p:cNvPicPr>
            <a:picLocks noChangeAspect="1"/>
          </p:cNvPicPr>
          <p:nvPr/>
        </p:nvPicPr>
        <p:blipFill>
          <a:blip r:embed="rId2"/>
          <a:stretch>
            <a:fillRect/>
          </a:stretch>
        </p:blipFill>
        <p:spPr>
          <a:xfrm>
            <a:off x="3286124" y="1402165"/>
            <a:ext cx="5162550" cy="5206580"/>
          </a:xfrm>
          <a:prstGeom prst="rect">
            <a:avLst/>
          </a:prstGeom>
        </p:spPr>
      </p:pic>
      <p:pic>
        <p:nvPicPr>
          <p:cNvPr id="15" name="Picture 14" descr="A screenshot of a video game&#10;&#10;Description automatically generated">
            <a:extLst>
              <a:ext uri="{FF2B5EF4-FFF2-40B4-BE49-F238E27FC236}">
                <a16:creationId xmlns:a16="http://schemas.microsoft.com/office/drawing/2014/main" id="{1D5A495F-BFEC-2AAE-6C3B-E67A38B86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3274" y="2198613"/>
            <a:ext cx="1387308" cy="1387308"/>
          </a:xfrm>
          <a:prstGeom prst="rect">
            <a:avLst/>
          </a:prstGeom>
        </p:spPr>
      </p:pic>
      <p:pic>
        <p:nvPicPr>
          <p:cNvPr id="17" name="Picture 16" descr="A screenshot of a video game&#10;&#10;Description automatically generated">
            <a:extLst>
              <a:ext uri="{FF2B5EF4-FFF2-40B4-BE49-F238E27FC236}">
                <a16:creationId xmlns:a16="http://schemas.microsoft.com/office/drawing/2014/main" id="{777EC212-59BD-6E8B-00E3-9A1B0FC1F7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8999" y="3767181"/>
            <a:ext cx="1424827" cy="1418106"/>
          </a:xfrm>
          <a:prstGeom prst="rect">
            <a:avLst/>
          </a:prstGeom>
        </p:spPr>
      </p:pic>
      <p:pic>
        <p:nvPicPr>
          <p:cNvPr id="19" name="Picture 18" descr="A screenshot of a video game&#10;&#10;Description automatically generated">
            <a:extLst>
              <a:ext uri="{FF2B5EF4-FFF2-40B4-BE49-F238E27FC236}">
                <a16:creationId xmlns:a16="http://schemas.microsoft.com/office/drawing/2014/main" id="{7A9A3A86-E58E-D480-A8D8-F9363F2205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3274" y="5369025"/>
            <a:ext cx="1387308" cy="1420980"/>
          </a:xfrm>
          <a:prstGeom prst="rect">
            <a:avLst/>
          </a:prstGeom>
        </p:spPr>
      </p:pic>
      <p:cxnSp>
        <p:nvCxnSpPr>
          <p:cNvPr id="21" name="Straight Arrow Connector 20">
            <a:extLst>
              <a:ext uri="{FF2B5EF4-FFF2-40B4-BE49-F238E27FC236}">
                <a16:creationId xmlns:a16="http://schemas.microsoft.com/office/drawing/2014/main" id="{5785C66F-6BC0-56C7-96F5-449014D51B1D}"/>
              </a:ext>
            </a:extLst>
          </p:cNvPr>
          <p:cNvCxnSpPr>
            <a:cxnSpLocks/>
          </p:cNvCxnSpPr>
          <p:nvPr/>
        </p:nvCxnSpPr>
        <p:spPr>
          <a:xfrm flipV="1">
            <a:off x="6072019" y="3468972"/>
            <a:ext cx="0" cy="298209"/>
          </a:xfrm>
          <a:prstGeom prst="straightConnector1">
            <a:avLst/>
          </a:prstGeom>
          <a:ln>
            <a:solidFill>
              <a:srgbClr val="00B008"/>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9560148-465C-D873-346A-B630B2DAA68E}"/>
              </a:ext>
            </a:extLst>
          </p:cNvPr>
          <p:cNvCxnSpPr>
            <a:cxnSpLocks/>
          </p:cNvCxnSpPr>
          <p:nvPr/>
        </p:nvCxnSpPr>
        <p:spPr>
          <a:xfrm flipH="1">
            <a:off x="6369844" y="4205442"/>
            <a:ext cx="372745" cy="0"/>
          </a:xfrm>
          <a:prstGeom prst="straightConnector1">
            <a:avLst/>
          </a:prstGeom>
          <a:ln>
            <a:solidFill>
              <a:srgbClr val="00B0F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86FB6D5-C8FD-3647-71EA-1D41A98AFDCD}"/>
              </a:ext>
            </a:extLst>
          </p:cNvPr>
          <p:cNvCxnSpPr>
            <a:cxnSpLocks/>
          </p:cNvCxnSpPr>
          <p:nvPr/>
        </p:nvCxnSpPr>
        <p:spPr>
          <a:xfrm flipV="1">
            <a:off x="6347450" y="3806583"/>
            <a:ext cx="0" cy="398859"/>
          </a:xfrm>
          <a:prstGeom prst="straightConnector1">
            <a:avLst/>
          </a:prstGeom>
          <a:ln>
            <a:solidFill>
              <a:srgbClr val="00B008"/>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6BB75AEA-252F-59F3-AF62-39B9BFFBFAA0}"/>
              </a:ext>
            </a:extLst>
          </p:cNvPr>
          <p:cNvCxnSpPr>
            <a:cxnSpLocks/>
          </p:cNvCxnSpPr>
          <p:nvPr/>
        </p:nvCxnSpPr>
        <p:spPr>
          <a:xfrm>
            <a:off x="4724400" y="1800225"/>
            <a:ext cx="107442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2" name="Straight Connector 31">
            <a:extLst>
              <a:ext uri="{FF2B5EF4-FFF2-40B4-BE49-F238E27FC236}">
                <a16:creationId xmlns:a16="http://schemas.microsoft.com/office/drawing/2014/main" id="{79848FAD-0EE7-84E5-DC84-0D5EA7E471FB}"/>
              </a:ext>
            </a:extLst>
          </p:cNvPr>
          <p:cNvCxnSpPr>
            <a:cxnSpLocks/>
          </p:cNvCxnSpPr>
          <p:nvPr/>
        </p:nvCxnSpPr>
        <p:spPr>
          <a:xfrm>
            <a:off x="4724400" y="2013585"/>
            <a:ext cx="3390900"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44" name="Straight Arrow Connector 43">
            <a:extLst>
              <a:ext uri="{FF2B5EF4-FFF2-40B4-BE49-F238E27FC236}">
                <a16:creationId xmlns:a16="http://schemas.microsoft.com/office/drawing/2014/main" id="{8ADFB3A0-AC7C-A49B-7034-DA66C0CF8771}"/>
              </a:ext>
            </a:extLst>
          </p:cNvPr>
          <p:cNvCxnSpPr>
            <a:cxnSpLocks/>
          </p:cNvCxnSpPr>
          <p:nvPr/>
        </p:nvCxnSpPr>
        <p:spPr>
          <a:xfrm flipH="1">
            <a:off x="5884068" y="3825081"/>
            <a:ext cx="329575"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7D5FA4D5-873E-13F2-7938-B67281CD3A7C}"/>
              </a:ext>
            </a:extLst>
          </p:cNvPr>
          <p:cNvCxnSpPr>
            <a:cxnSpLocks/>
          </p:cNvCxnSpPr>
          <p:nvPr/>
        </p:nvCxnSpPr>
        <p:spPr>
          <a:xfrm flipH="1" flipV="1">
            <a:off x="6382385" y="3789275"/>
            <a:ext cx="372745" cy="359569"/>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64" name="TextBox 63">
            <a:extLst>
              <a:ext uri="{FF2B5EF4-FFF2-40B4-BE49-F238E27FC236}">
                <a16:creationId xmlns:a16="http://schemas.microsoft.com/office/drawing/2014/main" id="{9B457377-89A1-07C5-AAE1-CD045E717985}"/>
              </a:ext>
            </a:extLst>
          </p:cNvPr>
          <p:cNvSpPr txBox="1"/>
          <p:nvPr/>
        </p:nvSpPr>
        <p:spPr>
          <a:xfrm>
            <a:off x="8801100" y="2612293"/>
            <a:ext cx="1238250" cy="523220"/>
          </a:xfrm>
          <a:prstGeom prst="rect">
            <a:avLst/>
          </a:prstGeom>
          <a:noFill/>
        </p:spPr>
        <p:txBody>
          <a:bodyPr wrap="square">
            <a:spAutoFit/>
          </a:bodyPr>
          <a:lstStyle/>
          <a:p>
            <a:r>
              <a:rPr lang="en-US" sz="2800" dirty="0">
                <a:solidFill>
                  <a:schemeClr val="tx1">
                    <a:lumMod val="95000"/>
                    <a:lumOff val="5000"/>
                  </a:schemeClr>
                </a:solidFill>
              </a:rPr>
              <a:t>Left</a:t>
            </a:r>
            <a:endParaRPr lang="uk-UA" sz="2800" i="1" dirty="0">
              <a:solidFill>
                <a:schemeClr val="tx1">
                  <a:lumMod val="95000"/>
                  <a:lumOff val="5000"/>
                </a:schemeClr>
              </a:solidFill>
            </a:endParaRPr>
          </a:p>
        </p:txBody>
      </p:sp>
      <p:sp>
        <p:nvSpPr>
          <p:cNvPr id="65" name="TextBox 64">
            <a:extLst>
              <a:ext uri="{FF2B5EF4-FFF2-40B4-BE49-F238E27FC236}">
                <a16:creationId xmlns:a16="http://schemas.microsoft.com/office/drawing/2014/main" id="{2ED2A31A-33D8-B07F-DC0A-5CF0CADDE6F8}"/>
              </a:ext>
            </a:extLst>
          </p:cNvPr>
          <p:cNvSpPr txBox="1"/>
          <p:nvPr/>
        </p:nvSpPr>
        <p:spPr>
          <a:xfrm>
            <a:off x="8932543" y="4205442"/>
            <a:ext cx="1238250" cy="523220"/>
          </a:xfrm>
          <a:prstGeom prst="rect">
            <a:avLst/>
          </a:prstGeom>
          <a:noFill/>
        </p:spPr>
        <p:txBody>
          <a:bodyPr wrap="square">
            <a:spAutoFit/>
          </a:bodyPr>
          <a:lstStyle/>
          <a:p>
            <a:r>
              <a:rPr lang="en-US" sz="2800" dirty="0">
                <a:solidFill>
                  <a:schemeClr val="tx1">
                    <a:lumMod val="95000"/>
                    <a:lumOff val="5000"/>
                  </a:schemeClr>
                </a:solidFill>
              </a:rPr>
              <a:t>Right</a:t>
            </a:r>
            <a:endParaRPr lang="uk-UA" sz="2800" i="1" dirty="0">
              <a:solidFill>
                <a:schemeClr val="tx1">
                  <a:lumMod val="95000"/>
                  <a:lumOff val="5000"/>
                </a:schemeClr>
              </a:solidFill>
            </a:endParaRPr>
          </a:p>
        </p:txBody>
      </p:sp>
      <p:sp>
        <p:nvSpPr>
          <p:cNvPr id="66" name="TextBox 65">
            <a:extLst>
              <a:ext uri="{FF2B5EF4-FFF2-40B4-BE49-F238E27FC236}">
                <a16:creationId xmlns:a16="http://schemas.microsoft.com/office/drawing/2014/main" id="{48E87F92-305E-A155-9E2D-2458D606D5A8}"/>
              </a:ext>
            </a:extLst>
          </p:cNvPr>
          <p:cNvSpPr txBox="1"/>
          <p:nvPr/>
        </p:nvSpPr>
        <p:spPr>
          <a:xfrm>
            <a:off x="8801100" y="5798591"/>
            <a:ext cx="1504950" cy="523220"/>
          </a:xfrm>
          <a:prstGeom prst="rect">
            <a:avLst/>
          </a:prstGeom>
          <a:noFill/>
        </p:spPr>
        <p:txBody>
          <a:bodyPr wrap="square">
            <a:spAutoFit/>
          </a:bodyPr>
          <a:lstStyle/>
          <a:p>
            <a:r>
              <a:rPr lang="en-US" sz="2800" dirty="0">
                <a:solidFill>
                  <a:schemeClr val="tx1">
                    <a:lumMod val="95000"/>
                    <a:lumOff val="5000"/>
                  </a:schemeClr>
                </a:solidFill>
              </a:rPr>
              <a:t>Forward</a:t>
            </a:r>
            <a:endParaRPr lang="uk-UA" sz="2800" i="1" dirty="0">
              <a:solidFill>
                <a:schemeClr val="tx1">
                  <a:lumMod val="95000"/>
                  <a:lumOff val="5000"/>
                </a:schemeClr>
              </a:solidFill>
            </a:endParaRPr>
          </a:p>
        </p:txBody>
      </p:sp>
    </p:spTree>
    <p:extLst>
      <p:ext uri="{BB962C8B-B14F-4D97-AF65-F5344CB8AC3E}">
        <p14:creationId xmlns:p14="http://schemas.microsoft.com/office/powerpoint/2010/main" val="324922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wipe(right)">
                                      <p:cBhvr>
                                        <p:cTn id="35" dur="500"/>
                                        <p:tgtEl>
                                          <p:spTgt spid="5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33085-2546-40B6-6094-698380A339E2}"/>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AA3A49AD-CBEF-A23A-54B3-D5FB67571BA0}"/>
              </a:ext>
            </a:extLst>
          </p:cNvPr>
          <p:cNvSpPr txBox="1"/>
          <p:nvPr/>
        </p:nvSpPr>
        <p:spPr>
          <a:xfrm>
            <a:off x="1008772" y="391578"/>
            <a:ext cx="10174455" cy="830997"/>
          </a:xfrm>
          <a:prstGeom prst="rect">
            <a:avLst/>
          </a:prstGeom>
          <a:noFill/>
        </p:spPr>
        <p:txBody>
          <a:bodyPr wrap="square">
            <a:spAutoFit/>
          </a:bodyPr>
          <a:lstStyle/>
          <a:p>
            <a:pPr algn="ctr"/>
            <a:r>
              <a:rPr lang="en-US" sz="4800" dirty="0">
                <a:solidFill>
                  <a:schemeClr val="tx1">
                    <a:lumMod val="95000"/>
                    <a:lumOff val="5000"/>
                  </a:schemeClr>
                </a:solidFill>
                <a:latin typeface="Google Sans Text"/>
              </a:rPr>
              <a:t>Implementation::</a:t>
            </a:r>
            <a:r>
              <a:rPr lang="en-US" sz="4800" dirty="0" err="1">
                <a:solidFill>
                  <a:schemeClr val="tx1">
                    <a:lumMod val="95000"/>
                    <a:lumOff val="5000"/>
                  </a:schemeClr>
                </a:solidFill>
                <a:latin typeface="Google Sans Text"/>
              </a:rPr>
              <a:t>AttackPattern</a:t>
            </a:r>
            <a:endParaRPr lang="uk-UA" sz="4800" dirty="0">
              <a:solidFill>
                <a:schemeClr val="tx1">
                  <a:lumMod val="95000"/>
                  <a:lumOff val="5000"/>
                </a:schemeClr>
              </a:solidFill>
            </a:endParaRPr>
          </a:p>
        </p:txBody>
      </p:sp>
      <p:pic>
        <p:nvPicPr>
          <p:cNvPr id="4" name="Picture 3">
            <a:extLst>
              <a:ext uri="{FF2B5EF4-FFF2-40B4-BE49-F238E27FC236}">
                <a16:creationId xmlns:a16="http://schemas.microsoft.com/office/drawing/2014/main" id="{B0637B6D-D264-90C5-1A54-53C0444FF8F9}"/>
              </a:ext>
            </a:extLst>
          </p:cNvPr>
          <p:cNvPicPr>
            <a:picLocks noChangeAspect="1"/>
          </p:cNvPicPr>
          <p:nvPr/>
        </p:nvPicPr>
        <p:blipFill>
          <a:blip r:embed="rId2"/>
          <a:stretch>
            <a:fillRect/>
          </a:stretch>
        </p:blipFill>
        <p:spPr>
          <a:xfrm>
            <a:off x="1092035" y="1945963"/>
            <a:ext cx="6343649" cy="3946340"/>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8BFDE66E-2E47-ADB7-272F-DA4241A409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515" y="3164781"/>
            <a:ext cx="1387308" cy="1387308"/>
          </a:xfrm>
          <a:prstGeom prst="rect">
            <a:avLst/>
          </a:prstGeom>
        </p:spPr>
      </p:pic>
      <p:pic>
        <p:nvPicPr>
          <p:cNvPr id="9" name="Picture 8" descr="A screenshot of a video game&#10;&#10;Description automatically generated">
            <a:extLst>
              <a:ext uri="{FF2B5EF4-FFF2-40B4-BE49-F238E27FC236}">
                <a16:creationId xmlns:a16="http://schemas.microsoft.com/office/drawing/2014/main" id="{F6132237-FE28-9232-3202-72B6DF849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6536" y="1461838"/>
            <a:ext cx="1424827" cy="1418106"/>
          </a:xfrm>
          <a:prstGeom prst="rect">
            <a:avLst/>
          </a:prstGeom>
        </p:spPr>
      </p:pic>
      <p:pic>
        <p:nvPicPr>
          <p:cNvPr id="10" name="Picture 9" descr="A screenshot of a video game&#10;&#10;Description automatically generated">
            <a:extLst>
              <a:ext uri="{FF2B5EF4-FFF2-40B4-BE49-F238E27FC236}">
                <a16:creationId xmlns:a16="http://schemas.microsoft.com/office/drawing/2014/main" id="{E03A8CAE-F5ED-162A-FC87-5E910F595E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9573" y="4310622"/>
            <a:ext cx="1387308" cy="1420980"/>
          </a:xfrm>
          <a:prstGeom prst="rect">
            <a:avLst/>
          </a:prstGeom>
        </p:spPr>
      </p:pic>
      <p:cxnSp>
        <p:nvCxnSpPr>
          <p:cNvPr id="12" name="Straight Arrow Connector 11">
            <a:extLst>
              <a:ext uri="{FF2B5EF4-FFF2-40B4-BE49-F238E27FC236}">
                <a16:creationId xmlns:a16="http://schemas.microsoft.com/office/drawing/2014/main" id="{7B66739D-C315-0129-3F4F-932AC39E9A60}"/>
              </a:ext>
            </a:extLst>
          </p:cNvPr>
          <p:cNvCxnSpPr/>
          <p:nvPr/>
        </p:nvCxnSpPr>
        <p:spPr>
          <a:xfrm flipV="1">
            <a:off x="8743112" y="2120554"/>
            <a:ext cx="1049422" cy="828675"/>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315605C2-8BFB-6967-B766-49158C27B7D4}"/>
              </a:ext>
            </a:extLst>
          </p:cNvPr>
          <p:cNvCxnSpPr>
            <a:cxnSpLocks/>
          </p:cNvCxnSpPr>
          <p:nvPr/>
        </p:nvCxnSpPr>
        <p:spPr>
          <a:xfrm>
            <a:off x="11251606" y="2999566"/>
            <a:ext cx="219514" cy="1191434"/>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106FAB77-7368-A27E-FA0D-FB5316F465CE}"/>
              </a:ext>
            </a:extLst>
          </p:cNvPr>
          <p:cNvCxnSpPr>
            <a:cxnSpLocks/>
          </p:cNvCxnSpPr>
          <p:nvPr/>
        </p:nvCxnSpPr>
        <p:spPr>
          <a:xfrm flipH="1" flipV="1">
            <a:off x="8853288" y="4762500"/>
            <a:ext cx="1424187" cy="324899"/>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3416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35D33-4306-17A7-6294-3F5DBA33001E}"/>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F6BB08FB-DFD7-B0CC-42A3-CFFD5C7D4A3F}"/>
              </a:ext>
            </a:extLst>
          </p:cNvPr>
          <p:cNvSpPr txBox="1"/>
          <p:nvPr/>
        </p:nvSpPr>
        <p:spPr>
          <a:xfrm>
            <a:off x="1008772" y="391578"/>
            <a:ext cx="10174455" cy="830997"/>
          </a:xfrm>
          <a:prstGeom prst="rect">
            <a:avLst/>
          </a:prstGeom>
          <a:noFill/>
        </p:spPr>
        <p:txBody>
          <a:bodyPr wrap="square">
            <a:spAutoFit/>
          </a:bodyPr>
          <a:lstStyle/>
          <a:p>
            <a:pPr algn="ctr"/>
            <a:r>
              <a:rPr lang="en-US" sz="4800" dirty="0">
                <a:solidFill>
                  <a:schemeClr val="tx1">
                    <a:lumMod val="95000"/>
                    <a:lumOff val="5000"/>
                  </a:schemeClr>
                </a:solidFill>
                <a:latin typeface="Google Sans Text"/>
              </a:rPr>
              <a:t>Implementation::</a:t>
            </a:r>
            <a:r>
              <a:rPr lang="en-US" sz="4800" dirty="0" err="1">
                <a:solidFill>
                  <a:schemeClr val="tx1">
                    <a:lumMod val="95000"/>
                    <a:lumOff val="5000"/>
                  </a:schemeClr>
                </a:solidFill>
                <a:latin typeface="Google Sans Text"/>
              </a:rPr>
              <a:t>EnemyAttackPattern</a:t>
            </a:r>
            <a:endParaRPr lang="uk-UA" sz="4800" dirty="0">
              <a:solidFill>
                <a:schemeClr val="tx1">
                  <a:lumMod val="95000"/>
                  <a:lumOff val="5000"/>
                </a:schemeClr>
              </a:solidFill>
            </a:endParaRPr>
          </a:p>
        </p:txBody>
      </p:sp>
      <p:pic>
        <p:nvPicPr>
          <p:cNvPr id="10" name="Picture 9">
            <a:extLst>
              <a:ext uri="{FF2B5EF4-FFF2-40B4-BE49-F238E27FC236}">
                <a16:creationId xmlns:a16="http://schemas.microsoft.com/office/drawing/2014/main" id="{F3852E31-996C-A0A7-F7EA-65CD3691878E}"/>
              </a:ext>
            </a:extLst>
          </p:cNvPr>
          <p:cNvPicPr>
            <a:picLocks noChangeAspect="1"/>
          </p:cNvPicPr>
          <p:nvPr/>
        </p:nvPicPr>
        <p:blipFill>
          <a:blip r:embed="rId2"/>
          <a:stretch>
            <a:fillRect/>
          </a:stretch>
        </p:blipFill>
        <p:spPr>
          <a:xfrm>
            <a:off x="2285998" y="3236178"/>
            <a:ext cx="7620002" cy="3352800"/>
          </a:xfrm>
          <a:prstGeom prst="rect">
            <a:avLst/>
          </a:prstGeom>
        </p:spPr>
      </p:pic>
      <p:pic>
        <p:nvPicPr>
          <p:cNvPr id="17" name="Picture 16">
            <a:extLst>
              <a:ext uri="{FF2B5EF4-FFF2-40B4-BE49-F238E27FC236}">
                <a16:creationId xmlns:a16="http://schemas.microsoft.com/office/drawing/2014/main" id="{FEBF5480-1E13-96D2-9026-06FAB3A0C254}"/>
              </a:ext>
            </a:extLst>
          </p:cNvPr>
          <p:cNvPicPr>
            <a:picLocks noChangeAspect="1"/>
          </p:cNvPicPr>
          <p:nvPr/>
        </p:nvPicPr>
        <p:blipFill>
          <a:blip r:embed="rId3"/>
          <a:stretch>
            <a:fillRect/>
          </a:stretch>
        </p:blipFill>
        <p:spPr>
          <a:xfrm>
            <a:off x="2957512" y="1317025"/>
            <a:ext cx="6276974" cy="1824702"/>
          </a:xfrm>
          <a:prstGeom prst="rect">
            <a:avLst/>
          </a:prstGeom>
        </p:spPr>
      </p:pic>
    </p:spTree>
    <p:extLst>
      <p:ext uri="{BB962C8B-B14F-4D97-AF65-F5344CB8AC3E}">
        <p14:creationId xmlns:p14="http://schemas.microsoft.com/office/powerpoint/2010/main" val="193630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3A479-A0D5-9D3D-F751-ECEC52056F11}"/>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865F81C8-9D4D-6845-7E75-C6FF76DA2103}"/>
              </a:ext>
            </a:extLst>
          </p:cNvPr>
          <p:cNvSpPr txBox="1"/>
          <p:nvPr/>
        </p:nvSpPr>
        <p:spPr>
          <a:xfrm>
            <a:off x="1008772" y="391578"/>
            <a:ext cx="10174455" cy="830997"/>
          </a:xfrm>
          <a:prstGeom prst="rect">
            <a:avLst/>
          </a:prstGeom>
          <a:noFill/>
        </p:spPr>
        <p:txBody>
          <a:bodyPr wrap="square">
            <a:spAutoFit/>
          </a:bodyPr>
          <a:lstStyle/>
          <a:p>
            <a:pPr algn="ctr"/>
            <a:r>
              <a:rPr lang="en-US" sz="4800" dirty="0">
                <a:solidFill>
                  <a:schemeClr val="tx1">
                    <a:lumMod val="95000"/>
                    <a:lumOff val="5000"/>
                  </a:schemeClr>
                </a:solidFill>
                <a:latin typeface="Google Sans Text"/>
              </a:rPr>
              <a:t>Implementation::Animation</a:t>
            </a:r>
            <a:endParaRPr lang="uk-UA" sz="4800" dirty="0">
              <a:solidFill>
                <a:schemeClr val="tx1">
                  <a:lumMod val="95000"/>
                  <a:lumOff val="5000"/>
                </a:schemeClr>
              </a:solidFill>
            </a:endParaRPr>
          </a:p>
        </p:txBody>
      </p:sp>
      <p:pic>
        <p:nvPicPr>
          <p:cNvPr id="17" name="Picture 16">
            <a:extLst>
              <a:ext uri="{FF2B5EF4-FFF2-40B4-BE49-F238E27FC236}">
                <a16:creationId xmlns:a16="http://schemas.microsoft.com/office/drawing/2014/main" id="{8E6B5A21-AB24-60BD-B13C-D6E696878277}"/>
              </a:ext>
            </a:extLst>
          </p:cNvPr>
          <p:cNvPicPr>
            <a:picLocks noChangeAspect="1"/>
          </p:cNvPicPr>
          <p:nvPr/>
        </p:nvPicPr>
        <p:blipFill>
          <a:blip r:embed="rId2"/>
          <a:stretch>
            <a:fillRect/>
          </a:stretch>
        </p:blipFill>
        <p:spPr>
          <a:xfrm>
            <a:off x="4028855" y="1404968"/>
            <a:ext cx="4134289" cy="1546492"/>
          </a:xfrm>
          <a:prstGeom prst="rect">
            <a:avLst/>
          </a:prstGeom>
        </p:spPr>
      </p:pic>
      <p:pic>
        <p:nvPicPr>
          <p:cNvPr id="31" name="Picture 30">
            <a:extLst>
              <a:ext uri="{FF2B5EF4-FFF2-40B4-BE49-F238E27FC236}">
                <a16:creationId xmlns:a16="http://schemas.microsoft.com/office/drawing/2014/main" id="{7F19C8F7-9B00-8FCC-9DEA-6C04B0588014}"/>
              </a:ext>
            </a:extLst>
          </p:cNvPr>
          <p:cNvPicPr>
            <a:picLocks noChangeAspect="1"/>
          </p:cNvPicPr>
          <p:nvPr/>
        </p:nvPicPr>
        <p:blipFill>
          <a:blip r:embed="rId3"/>
          <a:stretch>
            <a:fillRect/>
          </a:stretch>
        </p:blipFill>
        <p:spPr>
          <a:xfrm>
            <a:off x="2273291" y="3137602"/>
            <a:ext cx="7645418" cy="3021862"/>
          </a:xfrm>
          <a:prstGeom prst="rect">
            <a:avLst/>
          </a:prstGeom>
        </p:spPr>
      </p:pic>
    </p:spTree>
    <p:extLst>
      <p:ext uri="{BB962C8B-B14F-4D97-AF65-F5344CB8AC3E}">
        <p14:creationId xmlns:p14="http://schemas.microsoft.com/office/powerpoint/2010/main" val="348739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E36A7-E377-F064-F0F6-37DAED401ABA}"/>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2BF3969E-9F51-B539-C9BD-644A5CD94603}"/>
              </a:ext>
            </a:extLst>
          </p:cNvPr>
          <p:cNvSpPr txBox="1"/>
          <p:nvPr/>
        </p:nvSpPr>
        <p:spPr>
          <a:xfrm>
            <a:off x="1008772" y="391578"/>
            <a:ext cx="10174455" cy="830997"/>
          </a:xfrm>
          <a:prstGeom prst="rect">
            <a:avLst/>
          </a:prstGeom>
          <a:noFill/>
        </p:spPr>
        <p:txBody>
          <a:bodyPr wrap="square">
            <a:spAutoFit/>
          </a:bodyPr>
          <a:lstStyle/>
          <a:p>
            <a:pPr algn="ctr"/>
            <a:r>
              <a:rPr lang="en-US" sz="4800" i="0" dirty="0">
                <a:solidFill>
                  <a:schemeClr val="tx1">
                    <a:lumMod val="95000"/>
                    <a:lumOff val="5000"/>
                  </a:schemeClr>
                </a:solidFill>
                <a:effectLst/>
                <a:latin typeface="Google Sans Text"/>
              </a:rPr>
              <a:t> Goal and objectives</a:t>
            </a:r>
            <a:endParaRPr lang="uk-UA" sz="4800" dirty="0">
              <a:solidFill>
                <a:schemeClr val="tx1">
                  <a:lumMod val="95000"/>
                  <a:lumOff val="5000"/>
                </a:schemeClr>
              </a:solidFill>
            </a:endParaRPr>
          </a:p>
        </p:txBody>
      </p:sp>
      <p:sp>
        <p:nvSpPr>
          <p:cNvPr id="2" name="TextBox 1">
            <a:extLst>
              <a:ext uri="{FF2B5EF4-FFF2-40B4-BE49-F238E27FC236}">
                <a16:creationId xmlns:a16="http://schemas.microsoft.com/office/drawing/2014/main" id="{97AE1633-76BA-1244-A01A-437A76A6E195}"/>
              </a:ext>
            </a:extLst>
          </p:cNvPr>
          <p:cNvSpPr txBox="1"/>
          <p:nvPr/>
        </p:nvSpPr>
        <p:spPr>
          <a:xfrm>
            <a:off x="1008772" y="1754453"/>
            <a:ext cx="7678028" cy="800219"/>
          </a:xfrm>
          <a:prstGeom prst="rect">
            <a:avLst/>
          </a:prstGeom>
          <a:noFill/>
        </p:spPr>
        <p:txBody>
          <a:bodyPr wrap="square">
            <a:spAutoFit/>
          </a:bodyPr>
          <a:lstStyle/>
          <a:p>
            <a:r>
              <a:rPr lang="en-US" sz="2300" dirty="0">
                <a:effectLst/>
              </a:rPr>
              <a:t>Develop a prototype of a game.</a:t>
            </a:r>
          </a:p>
          <a:p>
            <a:r>
              <a:rPr lang="en-US" sz="2300" dirty="0"/>
              <a:t>D</a:t>
            </a:r>
            <a:r>
              <a:rPr lang="en-US" sz="2300" dirty="0">
                <a:effectLst/>
              </a:rPr>
              <a:t>emonstrate core principles of object-oriented design.</a:t>
            </a:r>
            <a:endParaRPr lang="uk-UA" sz="2300" dirty="0">
              <a:solidFill>
                <a:schemeClr val="tx1">
                  <a:lumMod val="95000"/>
                  <a:lumOff val="5000"/>
                </a:schemeClr>
              </a:solidFill>
            </a:endParaRPr>
          </a:p>
        </p:txBody>
      </p:sp>
      <p:sp>
        <p:nvSpPr>
          <p:cNvPr id="3" name="TextBox 2">
            <a:extLst>
              <a:ext uri="{FF2B5EF4-FFF2-40B4-BE49-F238E27FC236}">
                <a16:creationId xmlns:a16="http://schemas.microsoft.com/office/drawing/2014/main" id="{3471461B-40D3-C31D-C0D4-643DCE838BA0}"/>
              </a:ext>
            </a:extLst>
          </p:cNvPr>
          <p:cNvSpPr txBox="1"/>
          <p:nvPr/>
        </p:nvSpPr>
        <p:spPr>
          <a:xfrm>
            <a:off x="1008772" y="2950796"/>
            <a:ext cx="11079636" cy="461665"/>
          </a:xfrm>
          <a:prstGeom prst="rect">
            <a:avLst/>
          </a:prstGeom>
          <a:noFill/>
        </p:spPr>
        <p:txBody>
          <a:bodyPr wrap="square">
            <a:spAutoFit/>
          </a:bodyPr>
          <a:lstStyle/>
          <a:p>
            <a:r>
              <a:rPr lang="en-US" sz="2300" dirty="0">
                <a:effectLst/>
              </a:rPr>
              <a:t>Analyze </a:t>
            </a:r>
            <a:r>
              <a:rPr lang="en-US" sz="2400" dirty="0"/>
              <a:t>existing implementations of the “15 Puzzle” and roguelike genre games</a:t>
            </a:r>
            <a:endParaRPr lang="uk-UA" sz="2300" dirty="0">
              <a:solidFill>
                <a:schemeClr val="tx1">
                  <a:lumMod val="95000"/>
                  <a:lumOff val="5000"/>
                </a:schemeClr>
              </a:solidFill>
            </a:endParaRPr>
          </a:p>
        </p:txBody>
      </p:sp>
      <p:sp>
        <p:nvSpPr>
          <p:cNvPr id="4" name="TextBox 3">
            <a:extLst>
              <a:ext uri="{FF2B5EF4-FFF2-40B4-BE49-F238E27FC236}">
                <a16:creationId xmlns:a16="http://schemas.microsoft.com/office/drawing/2014/main" id="{25026CEB-D766-1BDC-2760-F2FA6EEAC89A}"/>
              </a:ext>
            </a:extLst>
          </p:cNvPr>
          <p:cNvSpPr txBox="1"/>
          <p:nvPr/>
        </p:nvSpPr>
        <p:spPr>
          <a:xfrm>
            <a:off x="1008772" y="3509926"/>
            <a:ext cx="11079636" cy="461665"/>
          </a:xfrm>
          <a:prstGeom prst="rect">
            <a:avLst/>
          </a:prstGeom>
          <a:noFill/>
        </p:spPr>
        <p:txBody>
          <a:bodyPr wrap="square">
            <a:spAutoFit/>
          </a:bodyPr>
          <a:lstStyle/>
          <a:p>
            <a:r>
              <a:rPr lang="en-US" sz="2300" dirty="0">
                <a:solidFill>
                  <a:schemeClr val="tx1">
                    <a:lumMod val="95000"/>
                    <a:lumOff val="5000"/>
                  </a:schemeClr>
                </a:solidFill>
              </a:rPr>
              <a:t>Select the main elements of both ideas</a:t>
            </a:r>
            <a:endParaRPr lang="uk-UA" sz="2300" dirty="0">
              <a:solidFill>
                <a:schemeClr val="tx1">
                  <a:lumMod val="95000"/>
                  <a:lumOff val="5000"/>
                </a:schemeClr>
              </a:solidFill>
            </a:endParaRPr>
          </a:p>
        </p:txBody>
      </p:sp>
      <p:sp>
        <p:nvSpPr>
          <p:cNvPr id="5" name="TextBox 4">
            <a:extLst>
              <a:ext uri="{FF2B5EF4-FFF2-40B4-BE49-F238E27FC236}">
                <a16:creationId xmlns:a16="http://schemas.microsoft.com/office/drawing/2014/main" id="{6A29C4F0-3A6B-3561-C97B-38F017D5CE64}"/>
              </a:ext>
            </a:extLst>
          </p:cNvPr>
          <p:cNvSpPr txBox="1"/>
          <p:nvPr/>
        </p:nvSpPr>
        <p:spPr>
          <a:xfrm>
            <a:off x="1008772" y="5468980"/>
            <a:ext cx="11079636" cy="461665"/>
          </a:xfrm>
          <a:prstGeom prst="rect">
            <a:avLst/>
          </a:prstGeom>
          <a:noFill/>
        </p:spPr>
        <p:txBody>
          <a:bodyPr wrap="square">
            <a:spAutoFit/>
          </a:bodyPr>
          <a:lstStyle/>
          <a:p>
            <a:r>
              <a:rPr lang="en-US" sz="2300" dirty="0">
                <a:solidFill>
                  <a:schemeClr val="tx1">
                    <a:lumMod val="95000"/>
                    <a:lumOff val="5000"/>
                  </a:schemeClr>
                </a:solidFill>
              </a:rPr>
              <a:t>Test the resulting game and draw conclusions</a:t>
            </a:r>
            <a:endParaRPr lang="uk-UA" sz="2300" dirty="0">
              <a:solidFill>
                <a:schemeClr val="tx1">
                  <a:lumMod val="95000"/>
                  <a:lumOff val="5000"/>
                </a:schemeClr>
              </a:solidFill>
            </a:endParaRPr>
          </a:p>
        </p:txBody>
      </p:sp>
      <p:sp>
        <p:nvSpPr>
          <p:cNvPr id="6" name="TextBox 5">
            <a:extLst>
              <a:ext uri="{FF2B5EF4-FFF2-40B4-BE49-F238E27FC236}">
                <a16:creationId xmlns:a16="http://schemas.microsoft.com/office/drawing/2014/main" id="{26D7BBA7-A442-0906-73BA-15492229453D}"/>
              </a:ext>
            </a:extLst>
          </p:cNvPr>
          <p:cNvSpPr txBox="1"/>
          <p:nvPr/>
        </p:nvSpPr>
        <p:spPr>
          <a:xfrm>
            <a:off x="1008772" y="4627222"/>
            <a:ext cx="11079636" cy="461665"/>
          </a:xfrm>
          <a:prstGeom prst="rect">
            <a:avLst/>
          </a:prstGeom>
          <a:noFill/>
        </p:spPr>
        <p:txBody>
          <a:bodyPr wrap="square">
            <a:spAutoFit/>
          </a:bodyPr>
          <a:lstStyle/>
          <a:p>
            <a:r>
              <a:rPr lang="en-US" sz="2300" dirty="0">
                <a:solidFill>
                  <a:schemeClr val="tx1">
                    <a:lumMod val="95000"/>
                    <a:lumOff val="5000"/>
                  </a:schemeClr>
                </a:solidFill>
              </a:rPr>
              <a:t>Implement everything into the game</a:t>
            </a:r>
            <a:endParaRPr lang="uk-UA" sz="2300" dirty="0">
              <a:solidFill>
                <a:schemeClr val="tx1">
                  <a:lumMod val="95000"/>
                  <a:lumOff val="5000"/>
                </a:schemeClr>
              </a:solidFill>
            </a:endParaRPr>
          </a:p>
        </p:txBody>
      </p:sp>
      <p:sp>
        <p:nvSpPr>
          <p:cNvPr id="9" name="TextBox 8">
            <a:extLst>
              <a:ext uri="{FF2B5EF4-FFF2-40B4-BE49-F238E27FC236}">
                <a16:creationId xmlns:a16="http://schemas.microsoft.com/office/drawing/2014/main" id="{B004EFC7-A138-E53F-4F23-09673367D9B3}"/>
              </a:ext>
            </a:extLst>
          </p:cNvPr>
          <p:cNvSpPr txBox="1"/>
          <p:nvPr/>
        </p:nvSpPr>
        <p:spPr>
          <a:xfrm>
            <a:off x="1008772" y="4069056"/>
            <a:ext cx="11079636" cy="461665"/>
          </a:xfrm>
          <a:prstGeom prst="rect">
            <a:avLst/>
          </a:prstGeom>
          <a:noFill/>
        </p:spPr>
        <p:txBody>
          <a:bodyPr wrap="square">
            <a:spAutoFit/>
          </a:bodyPr>
          <a:lstStyle/>
          <a:p>
            <a:r>
              <a:rPr lang="en-US" sz="2300" dirty="0">
                <a:solidFill>
                  <a:schemeClr val="tx1">
                    <a:lumMod val="95000"/>
                    <a:lumOff val="5000"/>
                  </a:schemeClr>
                </a:solidFill>
              </a:rPr>
              <a:t>Design the general structure of the game</a:t>
            </a:r>
            <a:endParaRPr lang="uk-UA" sz="2300" dirty="0">
              <a:solidFill>
                <a:schemeClr val="tx1">
                  <a:lumMod val="95000"/>
                  <a:lumOff val="5000"/>
                </a:schemeClr>
              </a:solidFill>
            </a:endParaRPr>
          </a:p>
        </p:txBody>
      </p:sp>
    </p:spTree>
    <p:extLst>
      <p:ext uri="{BB962C8B-B14F-4D97-AF65-F5344CB8AC3E}">
        <p14:creationId xmlns:p14="http://schemas.microsoft.com/office/powerpoint/2010/main" val="93872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4EC32-8CA6-04E2-FD2C-2EA3E46725FB}"/>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FB68FCCA-A4CA-8478-106F-3732E9E5993A}"/>
              </a:ext>
            </a:extLst>
          </p:cNvPr>
          <p:cNvSpPr txBox="1"/>
          <p:nvPr/>
        </p:nvSpPr>
        <p:spPr>
          <a:xfrm>
            <a:off x="1008772" y="391578"/>
            <a:ext cx="10174455" cy="830997"/>
          </a:xfrm>
          <a:prstGeom prst="rect">
            <a:avLst/>
          </a:prstGeom>
          <a:noFill/>
        </p:spPr>
        <p:txBody>
          <a:bodyPr wrap="square">
            <a:spAutoFit/>
          </a:bodyPr>
          <a:lstStyle/>
          <a:p>
            <a:pPr algn="ctr"/>
            <a:r>
              <a:rPr lang="en-US" sz="4800" dirty="0">
                <a:solidFill>
                  <a:schemeClr val="tx1">
                    <a:lumMod val="95000"/>
                    <a:lumOff val="5000"/>
                  </a:schemeClr>
                </a:solidFill>
                <a:latin typeface="Google Sans Text"/>
              </a:rPr>
              <a:t>Implementation::Queue</a:t>
            </a:r>
            <a:endParaRPr lang="uk-UA" sz="4800" dirty="0">
              <a:solidFill>
                <a:schemeClr val="tx1">
                  <a:lumMod val="95000"/>
                  <a:lumOff val="5000"/>
                </a:schemeClr>
              </a:solidFill>
            </a:endParaRPr>
          </a:p>
        </p:txBody>
      </p:sp>
      <p:pic>
        <p:nvPicPr>
          <p:cNvPr id="14" name="Picture 13">
            <a:extLst>
              <a:ext uri="{FF2B5EF4-FFF2-40B4-BE49-F238E27FC236}">
                <a16:creationId xmlns:a16="http://schemas.microsoft.com/office/drawing/2014/main" id="{24B2BB3B-C93B-0EF5-A6D4-B441AF5F5956}"/>
              </a:ext>
            </a:extLst>
          </p:cNvPr>
          <p:cNvPicPr>
            <a:picLocks noChangeAspect="1"/>
          </p:cNvPicPr>
          <p:nvPr/>
        </p:nvPicPr>
        <p:blipFill>
          <a:blip r:embed="rId2"/>
          <a:stretch>
            <a:fillRect/>
          </a:stretch>
        </p:blipFill>
        <p:spPr>
          <a:xfrm>
            <a:off x="3152775" y="1469882"/>
            <a:ext cx="5886448" cy="4816184"/>
          </a:xfrm>
          <a:prstGeom prst="rect">
            <a:avLst/>
          </a:prstGeom>
        </p:spPr>
      </p:pic>
      <p:pic>
        <p:nvPicPr>
          <p:cNvPr id="15" name="Picture 14">
            <a:extLst>
              <a:ext uri="{FF2B5EF4-FFF2-40B4-BE49-F238E27FC236}">
                <a16:creationId xmlns:a16="http://schemas.microsoft.com/office/drawing/2014/main" id="{E7F4ECBC-FE7A-48FF-3C5B-3C545534FFE0}"/>
              </a:ext>
            </a:extLst>
          </p:cNvPr>
          <p:cNvPicPr>
            <a:picLocks noChangeAspect="1"/>
          </p:cNvPicPr>
          <p:nvPr/>
        </p:nvPicPr>
        <p:blipFill>
          <a:blip r:embed="rId3"/>
          <a:stretch>
            <a:fillRect/>
          </a:stretch>
        </p:blipFill>
        <p:spPr>
          <a:xfrm>
            <a:off x="1306859" y="1249073"/>
            <a:ext cx="9578279" cy="5257801"/>
          </a:xfrm>
          <a:prstGeom prst="rect">
            <a:avLst/>
          </a:prstGeom>
        </p:spPr>
      </p:pic>
    </p:spTree>
    <p:extLst>
      <p:ext uri="{BB962C8B-B14F-4D97-AF65-F5344CB8AC3E}">
        <p14:creationId xmlns:p14="http://schemas.microsoft.com/office/powerpoint/2010/main" val="10650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B6491-D519-43F1-1420-373843E49FED}"/>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8595A5D2-DB45-609D-DEE0-CB58508F6AE6}"/>
              </a:ext>
            </a:extLst>
          </p:cNvPr>
          <p:cNvSpPr txBox="1"/>
          <p:nvPr/>
        </p:nvSpPr>
        <p:spPr>
          <a:xfrm>
            <a:off x="1008772" y="391578"/>
            <a:ext cx="10174455" cy="830997"/>
          </a:xfrm>
          <a:prstGeom prst="rect">
            <a:avLst/>
          </a:prstGeom>
          <a:noFill/>
        </p:spPr>
        <p:txBody>
          <a:bodyPr wrap="square">
            <a:spAutoFit/>
          </a:bodyPr>
          <a:lstStyle/>
          <a:p>
            <a:pPr algn="ctr"/>
            <a:r>
              <a:rPr lang="en-US" sz="4800" dirty="0">
                <a:solidFill>
                  <a:schemeClr val="tx1">
                    <a:lumMod val="95000"/>
                    <a:lumOff val="5000"/>
                  </a:schemeClr>
                </a:solidFill>
                <a:latin typeface="Google Sans Text"/>
              </a:rPr>
              <a:t>Results::Menu</a:t>
            </a:r>
            <a:endParaRPr lang="uk-UA" sz="4800" dirty="0">
              <a:solidFill>
                <a:schemeClr val="tx1">
                  <a:lumMod val="95000"/>
                  <a:lumOff val="5000"/>
                </a:schemeClr>
              </a:solidFill>
            </a:endParaRPr>
          </a:p>
        </p:txBody>
      </p:sp>
      <p:pic>
        <p:nvPicPr>
          <p:cNvPr id="5" name="Picture 4">
            <a:extLst>
              <a:ext uri="{FF2B5EF4-FFF2-40B4-BE49-F238E27FC236}">
                <a16:creationId xmlns:a16="http://schemas.microsoft.com/office/drawing/2014/main" id="{714134A3-103A-9468-672A-29B5759B29F2}"/>
              </a:ext>
            </a:extLst>
          </p:cNvPr>
          <p:cNvPicPr>
            <a:picLocks noChangeAspect="1"/>
          </p:cNvPicPr>
          <p:nvPr/>
        </p:nvPicPr>
        <p:blipFill>
          <a:blip r:embed="rId2"/>
          <a:stretch>
            <a:fillRect/>
          </a:stretch>
        </p:blipFill>
        <p:spPr>
          <a:xfrm>
            <a:off x="1795524" y="1311215"/>
            <a:ext cx="8600949" cy="4813359"/>
          </a:xfrm>
          <a:prstGeom prst="rect">
            <a:avLst/>
          </a:prstGeom>
        </p:spPr>
      </p:pic>
      <p:pic>
        <p:nvPicPr>
          <p:cNvPr id="7" name="Picture 6">
            <a:extLst>
              <a:ext uri="{FF2B5EF4-FFF2-40B4-BE49-F238E27FC236}">
                <a16:creationId xmlns:a16="http://schemas.microsoft.com/office/drawing/2014/main" id="{E251ED68-A67B-3AD6-1F49-2E53C4218B2A}"/>
              </a:ext>
            </a:extLst>
          </p:cNvPr>
          <p:cNvPicPr>
            <a:picLocks noChangeAspect="1"/>
          </p:cNvPicPr>
          <p:nvPr/>
        </p:nvPicPr>
        <p:blipFill>
          <a:blip r:embed="rId3"/>
          <a:stretch>
            <a:fillRect/>
          </a:stretch>
        </p:blipFill>
        <p:spPr>
          <a:xfrm>
            <a:off x="1821657" y="1324749"/>
            <a:ext cx="8548682" cy="4786290"/>
          </a:xfrm>
          <a:prstGeom prst="rect">
            <a:avLst/>
          </a:prstGeom>
        </p:spPr>
      </p:pic>
    </p:spTree>
    <p:extLst>
      <p:ext uri="{BB962C8B-B14F-4D97-AF65-F5344CB8AC3E}">
        <p14:creationId xmlns:p14="http://schemas.microsoft.com/office/powerpoint/2010/main" val="255933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D5F11-A945-BCD3-5272-AEE51E158A1E}"/>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F5A0C57A-8608-FDB8-2C27-98A83A8F8054}"/>
              </a:ext>
            </a:extLst>
          </p:cNvPr>
          <p:cNvSpPr txBox="1"/>
          <p:nvPr/>
        </p:nvSpPr>
        <p:spPr>
          <a:xfrm>
            <a:off x="1008772" y="391578"/>
            <a:ext cx="10174455" cy="830997"/>
          </a:xfrm>
          <a:prstGeom prst="rect">
            <a:avLst/>
          </a:prstGeom>
          <a:noFill/>
        </p:spPr>
        <p:txBody>
          <a:bodyPr wrap="square">
            <a:spAutoFit/>
          </a:bodyPr>
          <a:lstStyle/>
          <a:p>
            <a:pPr algn="ctr"/>
            <a:r>
              <a:rPr lang="en-US" sz="4800" dirty="0">
                <a:solidFill>
                  <a:schemeClr val="tx1">
                    <a:lumMod val="95000"/>
                    <a:lumOff val="5000"/>
                  </a:schemeClr>
                </a:solidFill>
                <a:latin typeface="Google Sans Text"/>
              </a:rPr>
              <a:t>Results::Swap</a:t>
            </a:r>
            <a:endParaRPr lang="uk-UA" sz="4800" dirty="0">
              <a:solidFill>
                <a:schemeClr val="tx1">
                  <a:lumMod val="95000"/>
                  <a:lumOff val="5000"/>
                </a:schemeClr>
              </a:solidFill>
            </a:endParaRPr>
          </a:p>
        </p:txBody>
      </p:sp>
      <p:pic>
        <p:nvPicPr>
          <p:cNvPr id="14" name="Picture 13" descr="A screenshot of a video game&#10;&#10;Description automatically generated">
            <a:extLst>
              <a:ext uri="{FF2B5EF4-FFF2-40B4-BE49-F238E27FC236}">
                <a16:creationId xmlns:a16="http://schemas.microsoft.com/office/drawing/2014/main" id="{B77A4A55-778A-471B-5A7E-86D07F139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587" y="1677301"/>
            <a:ext cx="7362825" cy="4128186"/>
          </a:xfrm>
          <a:prstGeom prst="rect">
            <a:avLst/>
          </a:prstGeom>
        </p:spPr>
      </p:pic>
    </p:spTree>
    <p:extLst>
      <p:ext uri="{BB962C8B-B14F-4D97-AF65-F5344CB8AC3E}">
        <p14:creationId xmlns:p14="http://schemas.microsoft.com/office/powerpoint/2010/main" val="56450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2920D-B130-6769-14A1-0F47EF681469}"/>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5487CC30-319A-E3CA-9A74-F703D7A1B742}"/>
              </a:ext>
            </a:extLst>
          </p:cNvPr>
          <p:cNvSpPr txBox="1"/>
          <p:nvPr/>
        </p:nvSpPr>
        <p:spPr>
          <a:xfrm>
            <a:off x="1008772" y="391578"/>
            <a:ext cx="10174455" cy="830997"/>
          </a:xfrm>
          <a:prstGeom prst="rect">
            <a:avLst/>
          </a:prstGeom>
          <a:noFill/>
        </p:spPr>
        <p:txBody>
          <a:bodyPr wrap="square">
            <a:spAutoFit/>
          </a:bodyPr>
          <a:lstStyle/>
          <a:p>
            <a:pPr algn="ctr"/>
            <a:r>
              <a:rPr lang="en-US" sz="4800" dirty="0">
                <a:solidFill>
                  <a:schemeClr val="tx1">
                    <a:lumMod val="95000"/>
                    <a:lumOff val="5000"/>
                  </a:schemeClr>
                </a:solidFill>
                <a:latin typeface="Google Sans Text"/>
              </a:rPr>
              <a:t>Results::</a:t>
            </a:r>
            <a:r>
              <a:rPr lang="en-US" sz="4800" dirty="0" err="1">
                <a:solidFill>
                  <a:schemeClr val="tx1">
                    <a:lumMod val="95000"/>
                    <a:lumOff val="5000"/>
                  </a:schemeClr>
                </a:solidFill>
                <a:latin typeface="Google Sans Text"/>
              </a:rPr>
              <a:t>LevelGeneration</a:t>
            </a:r>
            <a:endParaRPr lang="uk-UA" sz="4800" dirty="0">
              <a:solidFill>
                <a:schemeClr val="tx1">
                  <a:lumMod val="95000"/>
                  <a:lumOff val="5000"/>
                </a:schemeClr>
              </a:solidFill>
            </a:endParaRPr>
          </a:p>
        </p:txBody>
      </p:sp>
      <p:pic>
        <p:nvPicPr>
          <p:cNvPr id="2" name="Picture 1">
            <a:extLst>
              <a:ext uri="{FF2B5EF4-FFF2-40B4-BE49-F238E27FC236}">
                <a16:creationId xmlns:a16="http://schemas.microsoft.com/office/drawing/2014/main" id="{CF4984A0-8615-DB3E-7857-AD80F6652227}"/>
              </a:ext>
            </a:extLst>
          </p:cNvPr>
          <p:cNvPicPr>
            <a:picLocks noChangeAspect="1"/>
          </p:cNvPicPr>
          <p:nvPr/>
        </p:nvPicPr>
        <p:blipFill>
          <a:blip r:embed="rId2"/>
          <a:stretch>
            <a:fillRect/>
          </a:stretch>
        </p:blipFill>
        <p:spPr>
          <a:xfrm>
            <a:off x="1810841" y="1382689"/>
            <a:ext cx="8547428" cy="4780010"/>
          </a:xfrm>
          <a:prstGeom prst="rect">
            <a:avLst/>
          </a:prstGeom>
        </p:spPr>
      </p:pic>
      <p:pic>
        <p:nvPicPr>
          <p:cNvPr id="4" name="Picture 3">
            <a:extLst>
              <a:ext uri="{FF2B5EF4-FFF2-40B4-BE49-F238E27FC236}">
                <a16:creationId xmlns:a16="http://schemas.microsoft.com/office/drawing/2014/main" id="{64959061-D07C-3785-1F1A-DFD6C2822B2D}"/>
              </a:ext>
            </a:extLst>
          </p:cNvPr>
          <p:cNvPicPr>
            <a:picLocks noChangeAspect="1"/>
          </p:cNvPicPr>
          <p:nvPr/>
        </p:nvPicPr>
        <p:blipFill>
          <a:blip r:embed="rId3"/>
          <a:stretch>
            <a:fillRect/>
          </a:stretch>
        </p:blipFill>
        <p:spPr>
          <a:xfrm>
            <a:off x="1811094" y="1382666"/>
            <a:ext cx="8537240" cy="4780010"/>
          </a:xfrm>
          <a:prstGeom prst="rect">
            <a:avLst/>
          </a:prstGeom>
        </p:spPr>
      </p:pic>
      <p:pic>
        <p:nvPicPr>
          <p:cNvPr id="5" name="Picture 4">
            <a:extLst>
              <a:ext uri="{FF2B5EF4-FFF2-40B4-BE49-F238E27FC236}">
                <a16:creationId xmlns:a16="http://schemas.microsoft.com/office/drawing/2014/main" id="{9F9B5C0C-FE2A-734B-00FF-E71AF92EB955}"/>
              </a:ext>
            </a:extLst>
          </p:cNvPr>
          <p:cNvPicPr>
            <a:picLocks noChangeAspect="1"/>
          </p:cNvPicPr>
          <p:nvPr/>
        </p:nvPicPr>
        <p:blipFill>
          <a:blip r:embed="rId4"/>
          <a:stretch>
            <a:fillRect/>
          </a:stretch>
        </p:blipFill>
        <p:spPr>
          <a:xfrm>
            <a:off x="1811094" y="1382641"/>
            <a:ext cx="8537240" cy="4780036"/>
          </a:xfrm>
          <a:prstGeom prst="rect">
            <a:avLst/>
          </a:prstGeom>
        </p:spPr>
      </p:pic>
      <p:pic>
        <p:nvPicPr>
          <p:cNvPr id="6" name="Picture 5">
            <a:extLst>
              <a:ext uri="{FF2B5EF4-FFF2-40B4-BE49-F238E27FC236}">
                <a16:creationId xmlns:a16="http://schemas.microsoft.com/office/drawing/2014/main" id="{A143D711-4E1A-069F-3E84-8E27EA5C9E38}"/>
              </a:ext>
            </a:extLst>
          </p:cNvPr>
          <p:cNvPicPr>
            <a:picLocks noChangeAspect="1"/>
          </p:cNvPicPr>
          <p:nvPr/>
        </p:nvPicPr>
        <p:blipFill>
          <a:blip r:embed="rId5"/>
          <a:stretch>
            <a:fillRect/>
          </a:stretch>
        </p:blipFill>
        <p:spPr>
          <a:xfrm>
            <a:off x="1822332" y="1382663"/>
            <a:ext cx="8535022" cy="4780012"/>
          </a:xfrm>
          <a:prstGeom prst="rect">
            <a:avLst/>
          </a:prstGeom>
        </p:spPr>
      </p:pic>
    </p:spTree>
    <p:extLst>
      <p:ext uri="{BB962C8B-B14F-4D97-AF65-F5344CB8AC3E}">
        <p14:creationId xmlns:p14="http://schemas.microsoft.com/office/powerpoint/2010/main" val="281742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FFFCC-F82A-074B-6FF1-798BF7B442B5}"/>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58D80E06-3489-03A2-15BE-F0980A492883}"/>
              </a:ext>
            </a:extLst>
          </p:cNvPr>
          <p:cNvSpPr txBox="1"/>
          <p:nvPr/>
        </p:nvSpPr>
        <p:spPr>
          <a:xfrm>
            <a:off x="1008772" y="391578"/>
            <a:ext cx="10174455" cy="830997"/>
          </a:xfrm>
          <a:prstGeom prst="rect">
            <a:avLst/>
          </a:prstGeom>
          <a:noFill/>
        </p:spPr>
        <p:txBody>
          <a:bodyPr wrap="square">
            <a:spAutoFit/>
          </a:bodyPr>
          <a:lstStyle/>
          <a:p>
            <a:pPr algn="ctr"/>
            <a:r>
              <a:rPr lang="en-US" sz="4800" dirty="0">
                <a:solidFill>
                  <a:schemeClr val="tx1">
                    <a:lumMod val="95000"/>
                    <a:lumOff val="5000"/>
                  </a:schemeClr>
                </a:solidFill>
              </a:rPr>
              <a:t>Conclusion</a:t>
            </a:r>
            <a:endParaRPr lang="uk-UA" sz="4800" dirty="0">
              <a:solidFill>
                <a:schemeClr val="tx1">
                  <a:lumMod val="95000"/>
                  <a:lumOff val="5000"/>
                </a:schemeClr>
              </a:solidFill>
            </a:endParaRPr>
          </a:p>
        </p:txBody>
      </p:sp>
      <p:sp>
        <p:nvSpPr>
          <p:cNvPr id="5" name="TextBox 4">
            <a:extLst>
              <a:ext uri="{FF2B5EF4-FFF2-40B4-BE49-F238E27FC236}">
                <a16:creationId xmlns:a16="http://schemas.microsoft.com/office/drawing/2014/main" id="{B513A50F-CBA2-CE59-AB3B-C05123A8DCF1}"/>
              </a:ext>
            </a:extLst>
          </p:cNvPr>
          <p:cNvSpPr txBox="1"/>
          <p:nvPr/>
        </p:nvSpPr>
        <p:spPr>
          <a:xfrm>
            <a:off x="1008769" y="4935179"/>
            <a:ext cx="6935759" cy="523220"/>
          </a:xfrm>
          <a:prstGeom prst="rect">
            <a:avLst/>
          </a:prstGeom>
          <a:noFill/>
        </p:spPr>
        <p:txBody>
          <a:bodyPr wrap="square">
            <a:spAutoFit/>
          </a:bodyPr>
          <a:lstStyle/>
          <a:p>
            <a:r>
              <a:rPr lang="en-US" sz="2800" dirty="0">
                <a:solidFill>
                  <a:schemeClr val="tx1">
                    <a:lumMod val="95000"/>
                    <a:lumOff val="5000"/>
                  </a:schemeClr>
                </a:solidFill>
              </a:rPr>
              <a:t>All planned out features</a:t>
            </a:r>
            <a:endParaRPr lang="uk-UA" sz="2800" dirty="0">
              <a:solidFill>
                <a:schemeClr val="tx1">
                  <a:lumMod val="95000"/>
                  <a:lumOff val="5000"/>
                </a:schemeClr>
              </a:solidFill>
            </a:endParaRPr>
          </a:p>
        </p:txBody>
      </p:sp>
      <p:sp>
        <p:nvSpPr>
          <p:cNvPr id="7" name="TextBox 6">
            <a:extLst>
              <a:ext uri="{FF2B5EF4-FFF2-40B4-BE49-F238E27FC236}">
                <a16:creationId xmlns:a16="http://schemas.microsoft.com/office/drawing/2014/main" id="{7C95B755-E211-4F8E-344A-5AB42DD01200}"/>
              </a:ext>
            </a:extLst>
          </p:cNvPr>
          <p:cNvSpPr txBox="1"/>
          <p:nvPr/>
        </p:nvSpPr>
        <p:spPr>
          <a:xfrm>
            <a:off x="1008770" y="1581041"/>
            <a:ext cx="6935759" cy="523220"/>
          </a:xfrm>
          <a:prstGeom prst="rect">
            <a:avLst/>
          </a:prstGeom>
          <a:noFill/>
        </p:spPr>
        <p:txBody>
          <a:bodyPr wrap="square">
            <a:spAutoFit/>
          </a:bodyPr>
          <a:lstStyle/>
          <a:p>
            <a:r>
              <a:rPr lang="en-US" sz="2800" dirty="0">
                <a:solidFill>
                  <a:schemeClr val="tx1">
                    <a:lumMod val="95000"/>
                    <a:lumOff val="5000"/>
                  </a:schemeClr>
                </a:solidFill>
              </a:rPr>
              <a:t>Fully functioning prototype</a:t>
            </a:r>
            <a:endParaRPr lang="uk-UA" sz="2800" dirty="0">
              <a:solidFill>
                <a:schemeClr val="tx1">
                  <a:lumMod val="95000"/>
                  <a:lumOff val="5000"/>
                </a:schemeClr>
              </a:solidFill>
            </a:endParaRPr>
          </a:p>
        </p:txBody>
      </p:sp>
      <p:sp>
        <p:nvSpPr>
          <p:cNvPr id="8" name="TextBox 7">
            <a:extLst>
              <a:ext uri="{FF2B5EF4-FFF2-40B4-BE49-F238E27FC236}">
                <a16:creationId xmlns:a16="http://schemas.microsoft.com/office/drawing/2014/main" id="{2861F241-C9DB-2CFA-8172-284B2DD852AD}"/>
              </a:ext>
            </a:extLst>
          </p:cNvPr>
          <p:cNvSpPr txBox="1"/>
          <p:nvPr/>
        </p:nvSpPr>
        <p:spPr>
          <a:xfrm>
            <a:off x="1637420" y="2996501"/>
            <a:ext cx="6935759" cy="523220"/>
          </a:xfrm>
          <a:prstGeom prst="rect">
            <a:avLst/>
          </a:prstGeom>
          <a:noFill/>
        </p:spPr>
        <p:txBody>
          <a:bodyPr wrap="square">
            <a:spAutoFit/>
          </a:bodyPr>
          <a:lstStyle/>
          <a:p>
            <a:r>
              <a:rPr lang="en-US" sz="2800" dirty="0" err="1">
                <a:solidFill>
                  <a:schemeClr val="tx1">
                    <a:lumMod val="95000"/>
                    <a:lumOff val="5000"/>
                  </a:schemeClr>
                </a:solidFill>
              </a:rPr>
              <a:t>OnPlayerSwap</a:t>
            </a:r>
            <a:r>
              <a:rPr lang="en-US" sz="2800" dirty="0">
                <a:solidFill>
                  <a:schemeClr val="tx1">
                    <a:lumMod val="95000"/>
                    <a:lumOff val="5000"/>
                  </a:schemeClr>
                </a:solidFill>
              </a:rPr>
              <a:t>()</a:t>
            </a:r>
            <a:endParaRPr lang="uk-UA" sz="2800" dirty="0">
              <a:solidFill>
                <a:schemeClr val="tx1">
                  <a:lumMod val="95000"/>
                  <a:lumOff val="5000"/>
                </a:schemeClr>
              </a:solidFill>
            </a:endParaRPr>
          </a:p>
        </p:txBody>
      </p:sp>
      <p:sp>
        <p:nvSpPr>
          <p:cNvPr id="2" name="TextBox 1">
            <a:extLst>
              <a:ext uri="{FF2B5EF4-FFF2-40B4-BE49-F238E27FC236}">
                <a16:creationId xmlns:a16="http://schemas.microsoft.com/office/drawing/2014/main" id="{05B84AC2-7411-3A31-D0D8-A982A0943987}"/>
              </a:ext>
            </a:extLst>
          </p:cNvPr>
          <p:cNvSpPr txBox="1"/>
          <p:nvPr/>
        </p:nvSpPr>
        <p:spPr>
          <a:xfrm>
            <a:off x="1008769" y="2285703"/>
            <a:ext cx="8735306" cy="523220"/>
          </a:xfrm>
          <a:prstGeom prst="rect">
            <a:avLst/>
          </a:prstGeom>
          <a:noFill/>
        </p:spPr>
        <p:txBody>
          <a:bodyPr wrap="square">
            <a:spAutoFit/>
          </a:bodyPr>
          <a:lstStyle/>
          <a:p>
            <a:r>
              <a:rPr lang="en-US" sz="2800" dirty="0">
                <a:solidFill>
                  <a:schemeClr val="tx1">
                    <a:lumMod val="95000"/>
                    <a:lumOff val="5000"/>
                  </a:schemeClr>
                </a:solidFill>
              </a:rPr>
              <a:t>Demonstration of object-oriented design principles</a:t>
            </a:r>
            <a:endParaRPr lang="uk-UA" sz="2800" dirty="0">
              <a:solidFill>
                <a:schemeClr val="tx1">
                  <a:lumMod val="95000"/>
                  <a:lumOff val="5000"/>
                </a:schemeClr>
              </a:solidFill>
            </a:endParaRPr>
          </a:p>
        </p:txBody>
      </p:sp>
      <p:sp>
        <p:nvSpPr>
          <p:cNvPr id="4" name="TextBox 3">
            <a:extLst>
              <a:ext uri="{FF2B5EF4-FFF2-40B4-BE49-F238E27FC236}">
                <a16:creationId xmlns:a16="http://schemas.microsoft.com/office/drawing/2014/main" id="{08D63701-F29D-CFBF-F100-B1BF31581E45}"/>
              </a:ext>
            </a:extLst>
          </p:cNvPr>
          <p:cNvSpPr txBox="1"/>
          <p:nvPr/>
        </p:nvSpPr>
        <p:spPr>
          <a:xfrm>
            <a:off x="1637419" y="3565081"/>
            <a:ext cx="6935759" cy="523220"/>
          </a:xfrm>
          <a:prstGeom prst="rect">
            <a:avLst/>
          </a:prstGeom>
          <a:noFill/>
        </p:spPr>
        <p:txBody>
          <a:bodyPr wrap="square">
            <a:spAutoFit/>
          </a:bodyPr>
          <a:lstStyle/>
          <a:p>
            <a:r>
              <a:rPr lang="en-US" sz="2800" dirty="0" err="1">
                <a:solidFill>
                  <a:schemeClr val="tx1">
                    <a:lumMod val="95000"/>
                    <a:lumOff val="5000"/>
                  </a:schemeClr>
                </a:solidFill>
              </a:rPr>
              <a:t>PerformAction</a:t>
            </a:r>
            <a:r>
              <a:rPr lang="en-US" sz="2800" dirty="0">
                <a:solidFill>
                  <a:schemeClr val="tx1">
                    <a:lumMod val="95000"/>
                    <a:lumOff val="5000"/>
                  </a:schemeClr>
                </a:solidFill>
              </a:rPr>
              <a:t>()</a:t>
            </a:r>
            <a:endParaRPr lang="uk-UA" sz="2800" dirty="0">
              <a:solidFill>
                <a:schemeClr val="tx1">
                  <a:lumMod val="95000"/>
                  <a:lumOff val="5000"/>
                </a:schemeClr>
              </a:solidFill>
            </a:endParaRPr>
          </a:p>
        </p:txBody>
      </p:sp>
      <p:sp>
        <p:nvSpPr>
          <p:cNvPr id="6" name="TextBox 5">
            <a:extLst>
              <a:ext uri="{FF2B5EF4-FFF2-40B4-BE49-F238E27FC236}">
                <a16:creationId xmlns:a16="http://schemas.microsoft.com/office/drawing/2014/main" id="{A9365DA8-9398-E40D-D4BE-1A545121C143}"/>
              </a:ext>
            </a:extLst>
          </p:cNvPr>
          <p:cNvSpPr txBox="1"/>
          <p:nvPr/>
        </p:nvSpPr>
        <p:spPr>
          <a:xfrm>
            <a:off x="1637419" y="4133661"/>
            <a:ext cx="6935759" cy="523220"/>
          </a:xfrm>
          <a:prstGeom prst="rect">
            <a:avLst/>
          </a:prstGeom>
          <a:noFill/>
        </p:spPr>
        <p:txBody>
          <a:bodyPr wrap="square">
            <a:spAutoFit/>
          </a:bodyPr>
          <a:lstStyle/>
          <a:p>
            <a:r>
              <a:rPr lang="en-US" sz="2800" dirty="0" err="1">
                <a:solidFill>
                  <a:schemeClr val="tx1">
                    <a:lumMod val="95000"/>
                    <a:lumOff val="5000"/>
                  </a:schemeClr>
                </a:solidFill>
              </a:rPr>
              <a:t>GetAttackPattern</a:t>
            </a:r>
            <a:r>
              <a:rPr lang="en-US" sz="2800" dirty="0">
                <a:solidFill>
                  <a:schemeClr val="tx1">
                    <a:lumMod val="95000"/>
                    <a:lumOff val="5000"/>
                  </a:schemeClr>
                </a:solidFill>
              </a:rPr>
              <a:t>() </a:t>
            </a:r>
            <a:r>
              <a:rPr lang="en-US" sz="1400" dirty="0">
                <a:solidFill>
                  <a:schemeClr val="tx1">
                    <a:lumMod val="95000"/>
                    <a:lumOff val="5000"/>
                  </a:schemeClr>
                </a:solidFill>
              </a:rPr>
              <a:t>*enemy tiles</a:t>
            </a:r>
            <a:endParaRPr lang="uk-UA" sz="1400" dirty="0">
              <a:solidFill>
                <a:schemeClr val="tx1">
                  <a:lumMod val="95000"/>
                  <a:lumOff val="5000"/>
                </a:schemeClr>
              </a:solidFill>
            </a:endParaRPr>
          </a:p>
        </p:txBody>
      </p:sp>
    </p:spTree>
    <p:extLst>
      <p:ext uri="{BB962C8B-B14F-4D97-AF65-F5344CB8AC3E}">
        <p14:creationId xmlns:p14="http://schemas.microsoft.com/office/powerpoint/2010/main" val="128558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2" grpId="0"/>
      <p:bldP spid="4"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8206A-A63C-CCEB-9CC3-6DF22E0C840D}"/>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D4FB7B01-08D5-4446-62F7-816C660815DD}"/>
              </a:ext>
            </a:extLst>
          </p:cNvPr>
          <p:cNvSpPr txBox="1"/>
          <p:nvPr/>
        </p:nvSpPr>
        <p:spPr>
          <a:xfrm>
            <a:off x="1008772" y="391578"/>
            <a:ext cx="10174455" cy="830997"/>
          </a:xfrm>
          <a:prstGeom prst="rect">
            <a:avLst/>
          </a:prstGeom>
          <a:noFill/>
        </p:spPr>
        <p:txBody>
          <a:bodyPr wrap="square">
            <a:spAutoFit/>
          </a:bodyPr>
          <a:lstStyle/>
          <a:p>
            <a:pPr algn="ctr"/>
            <a:r>
              <a:rPr lang="en-US" sz="4800" dirty="0">
                <a:solidFill>
                  <a:schemeClr val="tx1">
                    <a:lumMod val="95000"/>
                    <a:lumOff val="5000"/>
                  </a:schemeClr>
                </a:solidFill>
              </a:rPr>
              <a:t>Possible future improvements</a:t>
            </a:r>
            <a:endParaRPr lang="uk-UA" sz="4800" dirty="0">
              <a:solidFill>
                <a:schemeClr val="tx1">
                  <a:lumMod val="95000"/>
                  <a:lumOff val="5000"/>
                </a:schemeClr>
              </a:solidFill>
            </a:endParaRPr>
          </a:p>
        </p:txBody>
      </p:sp>
      <p:sp>
        <p:nvSpPr>
          <p:cNvPr id="7" name="TextBox 6">
            <a:extLst>
              <a:ext uri="{FF2B5EF4-FFF2-40B4-BE49-F238E27FC236}">
                <a16:creationId xmlns:a16="http://schemas.microsoft.com/office/drawing/2014/main" id="{B1738B3D-5252-6529-CBAB-D10FA90F5A06}"/>
              </a:ext>
            </a:extLst>
          </p:cNvPr>
          <p:cNvSpPr txBox="1"/>
          <p:nvPr/>
        </p:nvSpPr>
        <p:spPr>
          <a:xfrm>
            <a:off x="1008770" y="1581041"/>
            <a:ext cx="6935759" cy="523220"/>
          </a:xfrm>
          <a:prstGeom prst="rect">
            <a:avLst/>
          </a:prstGeom>
          <a:noFill/>
        </p:spPr>
        <p:txBody>
          <a:bodyPr wrap="square">
            <a:spAutoFit/>
          </a:bodyPr>
          <a:lstStyle/>
          <a:p>
            <a:r>
              <a:rPr lang="en-US" sz="2800" dirty="0">
                <a:solidFill>
                  <a:schemeClr val="tx1">
                    <a:lumMod val="95000"/>
                    <a:lumOff val="5000"/>
                  </a:schemeClr>
                </a:solidFill>
              </a:rPr>
              <a:t>Add other playable characters </a:t>
            </a:r>
            <a:endParaRPr lang="uk-UA" sz="2800" dirty="0">
              <a:solidFill>
                <a:schemeClr val="tx1">
                  <a:lumMod val="95000"/>
                  <a:lumOff val="5000"/>
                </a:schemeClr>
              </a:solidFill>
            </a:endParaRPr>
          </a:p>
        </p:txBody>
      </p:sp>
      <p:sp>
        <p:nvSpPr>
          <p:cNvPr id="3" name="TextBox 2">
            <a:extLst>
              <a:ext uri="{FF2B5EF4-FFF2-40B4-BE49-F238E27FC236}">
                <a16:creationId xmlns:a16="http://schemas.microsoft.com/office/drawing/2014/main" id="{8F04F7C4-4036-FFD9-C49C-9A199417B5C3}"/>
              </a:ext>
            </a:extLst>
          </p:cNvPr>
          <p:cNvSpPr txBox="1"/>
          <p:nvPr/>
        </p:nvSpPr>
        <p:spPr>
          <a:xfrm>
            <a:off x="1008770" y="2654347"/>
            <a:ext cx="6935759" cy="523220"/>
          </a:xfrm>
          <a:prstGeom prst="rect">
            <a:avLst/>
          </a:prstGeom>
          <a:noFill/>
        </p:spPr>
        <p:txBody>
          <a:bodyPr wrap="square">
            <a:spAutoFit/>
          </a:bodyPr>
          <a:lstStyle/>
          <a:p>
            <a:r>
              <a:rPr lang="en-US" sz="2800" dirty="0">
                <a:solidFill>
                  <a:schemeClr val="tx1">
                    <a:lumMod val="95000"/>
                    <a:lumOff val="5000"/>
                  </a:schemeClr>
                </a:solidFill>
              </a:rPr>
              <a:t>Generalize attack patterns into an interface</a:t>
            </a:r>
            <a:endParaRPr lang="uk-UA" sz="2800" dirty="0">
              <a:solidFill>
                <a:schemeClr val="tx1">
                  <a:lumMod val="95000"/>
                  <a:lumOff val="5000"/>
                </a:schemeClr>
              </a:solidFill>
            </a:endParaRPr>
          </a:p>
        </p:txBody>
      </p:sp>
      <p:sp>
        <p:nvSpPr>
          <p:cNvPr id="10" name="TextBox 9">
            <a:extLst>
              <a:ext uri="{FF2B5EF4-FFF2-40B4-BE49-F238E27FC236}">
                <a16:creationId xmlns:a16="http://schemas.microsoft.com/office/drawing/2014/main" id="{9C4931F2-95F4-6ABE-C360-165ACEAE188C}"/>
              </a:ext>
            </a:extLst>
          </p:cNvPr>
          <p:cNvSpPr txBox="1"/>
          <p:nvPr/>
        </p:nvSpPr>
        <p:spPr>
          <a:xfrm>
            <a:off x="1008770" y="3727653"/>
            <a:ext cx="7782805" cy="523220"/>
          </a:xfrm>
          <a:prstGeom prst="rect">
            <a:avLst/>
          </a:prstGeom>
          <a:noFill/>
        </p:spPr>
        <p:txBody>
          <a:bodyPr wrap="square">
            <a:spAutoFit/>
          </a:bodyPr>
          <a:lstStyle/>
          <a:p>
            <a:r>
              <a:rPr lang="en-US" sz="2800" dirty="0">
                <a:solidFill>
                  <a:schemeClr val="tx1">
                    <a:lumMod val="95000"/>
                    <a:lumOff val="5000"/>
                  </a:schemeClr>
                </a:solidFill>
              </a:rPr>
              <a:t>Dynamic tile states, depending on adjacent tiles</a:t>
            </a:r>
            <a:endParaRPr lang="uk-UA" sz="2800" dirty="0">
              <a:solidFill>
                <a:schemeClr val="tx1">
                  <a:lumMod val="95000"/>
                  <a:lumOff val="5000"/>
                </a:schemeClr>
              </a:solidFill>
            </a:endParaRPr>
          </a:p>
        </p:txBody>
      </p:sp>
      <p:pic>
        <p:nvPicPr>
          <p:cNvPr id="12" name="Picture 11" descr="A pixelated image&#10;&#10;Description automatically generated">
            <a:extLst>
              <a:ext uri="{FF2B5EF4-FFF2-40B4-BE49-F238E27FC236}">
                <a16:creationId xmlns:a16="http://schemas.microsoft.com/office/drawing/2014/main" id="{E508B686-84BF-7E79-842E-0CD1F4709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2078" y="1363333"/>
            <a:ext cx="933897" cy="907774"/>
          </a:xfrm>
          <a:prstGeom prst="rect">
            <a:avLst/>
          </a:prstGeom>
        </p:spPr>
      </p:pic>
      <p:pic>
        <p:nvPicPr>
          <p:cNvPr id="15" name="Picture 14" descr="A pixelated video game image&#10;&#10;Description automatically generated">
            <a:extLst>
              <a:ext uri="{FF2B5EF4-FFF2-40B4-BE49-F238E27FC236}">
                <a16:creationId xmlns:a16="http://schemas.microsoft.com/office/drawing/2014/main" id="{C3DD9473-9062-A3DA-86EE-E421EA039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63332"/>
            <a:ext cx="933896" cy="907773"/>
          </a:xfrm>
          <a:prstGeom prst="rect">
            <a:avLst/>
          </a:prstGeom>
        </p:spPr>
      </p:pic>
      <p:pic>
        <p:nvPicPr>
          <p:cNvPr id="17" name="Picture 16" descr="A pixelated hand gesture on a square paper&#10;&#10;Description automatically generated">
            <a:extLst>
              <a:ext uri="{FF2B5EF4-FFF2-40B4-BE49-F238E27FC236}">
                <a16:creationId xmlns:a16="http://schemas.microsoft.com/office/drawing/2014/main" id="{B848A7F6-BF0D-4467-718A-64E26BDEBC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4039" y="1363332"/>
            <a:ext cx="933896" cy="907773"/>
          </a:xfrm>
          <a:prstGeom prst="rect">
            <a:avLst/>
          </a:prstGeom>
        </p:spPr>
      </p:pic>
      <p:pic>
        <p:nvPicPr>
          <p:cNvPr id="20482" name="Picture 2" descr="Baba Is You Review - The Indie Game Website">
            <a:extLst>
              <a:ext uri="{FF2B5EF4-FFF2-40B4-BE49-F238E27FC236}">
                <a16:creationId xmlns:a16="http://schemas.microsoft.com/office/drawing/2014/main" id="{0EB43890-6BFE-61E3-242B-5A8EF08603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83" t="17871" r="45417" b="17871"/>
          <a:stretch/>
        </p:blipFill>
        <p:spPr bwMode="auto">
          <a:xfrm>
            <a:off x="2826229" y="4476773"/>
            <a:ext cx="2073943" cy="2111605"/>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Guide to Redstone | Microsoft Learn">
            <a:extLst>
              <a:ext uri="{FF2B5EF4-FFF2-40B4-BE49-F238E27FC236}">
                <a16:creationId xmlns:a16="http://schemas.microsoft.com/office/drawing/2014/main" id="{2005FB1A-03C6-7AE8-D314-3DBA81D58D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953" t="9337" b="7931"/>
          <a:stretch/>
        </p:blipFill>
        <p:spPr bwMode="auto">
          <a:xfrm>
            <a:off x="6346822" y="4476773"/>
            <a:ext cx="3039153" cy="2113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18B82-5111-7531-4DAB-039C1D8F0598}"/>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0913C910-F1D5-CC0F-EF8E-5456372F4716}"/>
              </a:ext>
            </a:extLst>
          </p:cNvPr>
          <p:cNvSpPr txBox="1"/>
          <p:nvPr/>
        </p:nvSpPr>
        <p:spPr>
          <a:xfrm>
            <a:off x="1008772" y="195183"/>
            <a:ext cx="10174455" cy="830997"/>
          </a:xfrm>
          <a:prstGeom prst="rect">
            <a:avLst/>
          </a:prstGeom>
          <a:noFill/>
        </p:spPr>
        <p:txBody>
          <a:bodyPr wrap="square">
            <a:spAutoFit/>
          </a:bodyPr>
          <a:lstStyle/>
          <a:p>
            <a:pPr algn="ctr"/>
            <a:r>
              <a:rPr lang="en-US" sz="4800" dirty="0">
                <a:solidFill>
                  <a:schemeClr val="tx1">
                    <a:lumMod val="95000"/>
                    <a:lumOff val="5000"/>
                  </a:schemeClr>
                </a:solidFill>
              </a:rPr>
              <a:t>Thank you</a:t>
            </a:r>
            <a:endParaRPr lang="uk-UA" sz="4800" dirty="0">
              <a:solidFill>
                <a:schemeClr val="tx1">
                  <a:lumMod val="95000"/>
                  <a:lumOff val="5000"/>
                </a:schemeClr>
              </a:solidFill>
            </a:endParaRPr>
          </a:p>
        </p:txBody>
      </p:sp>
      <p:sp>
        <p:nvSpPr>
          <p:cNvPr id="3" name="TextBox 2">
            <a:extLst>
              <a:ext uri="{FF2B5EF4-FFF2-40B4-BE49-F238E27FC236}">
                <a16:creationId xmlns:a16="http://schemas.microsoft.com/office/drawing/2014/main" id="{9259343E-483E-01E3-E236-E5180038F9BD}"/>
              </a:ext>
            </a:extLst>
          </p:cNvPr>
          <p:cNvSpPr txBox="1"/>
          <p:nvPr/>
        </p:nvSpPr>
        <p:spPr>
          <a:xfrm>
            <a:off x="4523693" y="1026180"/>
            <a:ext cx="6935759" cy="954107"/>
          </a:xfrm>
          <a:prstGeom prst="rect">
            <a:avLst/>
          </a:prstGeom>
          <a:noFill/>
        </p:spPr>
        <p:txBody>
          <a:bodyPr wrap="square">
            <a:spAutoFit/>
          </a:bodyPr>
          <a:lstStyle/>
          <a:p>
            <a:r>
              <a:rPr lang="en-US" sz="2800" dirty="0">
                <a:solidFill>
                  <a:schemeClr val="tx1">
                    <a:lumMod val="95000"/>
                    <a:lumOff val="5000"/>
                  </a:schemeClr>
                </a:solidFill>
                <a:hlinkClick r:id="rId2"/>
              </a:rPr>
              <a:t>flovnes.itch.io/fallgridechoes</a:t>
            </a:r>
            <a:br>
              <a:rPr lang="en-US" sz="2800" dirty="0">
                <a:solidFill>
                  <a:schemeClr val="tx1">
                    <a:lumMod val="95000"/>
                    <a:lumOff val="5000"/>
                  </a:schemeClr>
                </a:solidFill>
              </a:rPr>
            </a:br>
            <a:r>
              <a:rPr lang="en-US" sz="2800" u="sng" dirty="0">
                <a:solidFill>
                  <a:srgbClr val="467886"/>
                </a:solidFill>
              </a:rPr>
              <a:t>github.com/</a:t>
            </a:r>
            <a:r>
              <a:rPr lang="en-US" sz="2800" u="sng" dirty="0" err="1">
                <a:solidFill>
                  <a:srgbClr val="467886"/>
                </a:solidFill>
              </a:rPr>
              <a:t>flovnes</a:t>
            </a:r>
            <a:r>
              <a:rPr lang="en-US" sz="2800" u="sng" dirty="0">
                <a:solidFill>
                  <a:srgbClr val="467886"/>
                </a:solidFill>
              </a:rPr>
              <a:t>/</a:t>
            </a:r>
            <a:r>
              <a:rPr lang="en-US" sz="2800" u="sng" dirty="0" err="1">
                <a:solidFill>
                  <a:srgbClr val="467886"/>
                </a:solidFill>
              </a:rPr>
              <a:t>fallgridechoes</a:t>
            </a:r>
            <a:endParaRPr lang="uk-UA" sz="2800" u="sng" dirty="0">
              <a:solidFill>
                <a:srgbClr val="467886"/>
              </a:solidFill>
            </a:endParaRPr>
          </a:p>
        </p:txBody>
      </p:sp>
      <p:sp>
        <p:nvSpPr>
          <p:cNvPr id="5" name="TextBox 4">
            <a:extLst>
              <a:ext uri="{FF2B5EF4-FFF2-40B4-BE49-F238E27FC236}">
                <a16:creationId xmlns:a16="http://schemas.microsoft.com/office/drawing/2014/main" id="{AC504575-C271-0CAB-9B63-21817D8BC93F}"/>
              </a:ext>
            </a:extLst>
          </p:cNvPr>
          <p:cNvSpPr txBox="1"/>
          <p:nvPr/>
        </p:nvSpPr>
        <p:spPr>
          <a:xfrm>
            <a:off x="2313894" y="1026180"/>
            <a:ext cx="2209800" cy="954107"/>
          </a:xfrm>
          <a:prstGeom prst="rect">
            <a:avLst/>
          </a:prstGeom>
          <a:noFill/>
        </p:spPr>
        <p:txBody>
          <a:bodyPr wrap="square">
            <a:spAutoFit/>
          </a:bodyPr>
          <a:lstStyle/>
          <a:p>
            <a:r>
              <a:rPr lang="en-US" sz="2800" dirty="0">
                <a:solidFill>
                  <a:schemeClr val="tx1">
                    <a:lumMod val="95000"/>
                    <a:lumOff val="5000"/>
                  </a:schemeClr>
                </a:solidFill>
              </a:rPr>
              <a:t>published at: </a:t>
            </a:r>
          </a:p>
          <a:p>
            <a:r>
              <a:rPr lang="en-US" sz="2800" dirty="0">
                <a:solidFill>
                  <a:schemeClr val="tx1">
                    <a:lumMod val="95000"/>
                    <a:lumOff val="5000"/>
                  </a:schemeClr>
                </a:solidFill>
              </a:rPr>
              <a:t>source code:</a:t>
            </a:r>
            <a:endParaRPr lang="uk-UA" sz="2800" dirty="0">
              <a:solidFill>
                <a:srgbClr val="467886"/>
              </a:solidFill>
            </a:endParaRPr>
          </a:p>
        </p:txBody>
      </p:sp>
      <p:pic>
        <p:nvPicPr>
          <p:cNvPr id="8" name="Picture 7">
            <a:extLst>
              <a:ext uri="{FF2B5EF4-FFF2-40B4-BE49-F238E27FC236}">
                <a16:creationId xmlns:a16="http://schemas.microsoft.com/office/drawing/2014/main" id="{1556703A-FE18-819F-AAAD-36066B395407}"/>
              </a:ext>
            </a:extLst>
          </p:cNvPr>
          <p:cNvPicPr>
            <a:picLocks noChangeAspect="1"/>
          </p:cNvPicPr>
          <p:nvPr/>
        </p:nvPicPr>
        <p:blipFill>
          <a:blip r:embed="rId3"/>
          <a:srcRect l="19844" t="23521" r="21407" b="911"/>
          <a:stretch/>
        </p:blipFill>
        <p:spPr>
          <a:xfrm>
            <a:off x="2667000" y="2238376"/>
            <a:ext cx="6858000" cy="4424441"/>
          </a:xfrm>
          <a:prstGeom prst="rect">
            <a:avLst/>
          </a:prstGeom>
        </p:spPr>
      </p:pic>
    </p:spTree>
    <p:extLst>
      <p:ext uri="{BB962C8B-B14F-4D97-AF65-F5344CB8AC3E}">
        <p14:creationId xmlns:p14="http://schemas.microsoft.com/office/powerpoint/2010/main" val="198858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7E724-E10A-3053-D367-F31678789B3B}"/>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6A802BFE-213E-E025-8DD8-ED50CF2F5E2C}"/>
              </a:ext>
            </a:extLst>
          </p:cNvPr>
          <p:cNvSpPr txBox="1"/>
          <p:nvPr/>
        </p:nvSpPr>
        <p:spPr>
          <a:xfrm>
            <a:off x="152399" y="391578"/>
            <a:ext cx="11887202" cy="830997"/>
          </a:xfrm>
          <a:prstGeom prst="rect">
            <a:avLst/>
          </a:prstGeom>
          <a:noFill/>
        </p:spPr>
        <p:txBody>
          <a:bodyPr wrap="square">
            <a:spAutoFit/>
          </a:bodyPr>
          <a:lstStyle/>
          <a:p>
            <a:pPr algn="ctr"/>
            <a:r>
              <a:rPr lang="en-US" sz="4800" i="0" dirty="0">
                <a:solidFill>
                  <a:schemeClr val="tx1">
                    <a:lumMod val="95000"/>
                    <a:lumOff val="5000"/>
                  </a:schemeClr>
                </a:solidFill>
                <a:effectLst/>
                <a:latin typeface="Google Sans Text"/>
              </a:rPr>
              <a:t>Analyzing “15 Puzzle”</a:t>
            </a:r>
            <a:endParaRPr lang="uk-UA" sz="4800" dirty="0">
              <a:solidFill>
                <a:schemeClr val="tx1">
                  <a:lumMod val="95000"/>
                  <a:lumOff val="5000"/>
                </a:schemeClr>
              </a:solidFill>
            </a:endParaRPr>
          </a:p>
        </p:txBody>
      </p:sp>
      <p:sp>
        <p:nvSpPr>
          <p:cNvPr id="7" name="TextBox 6">
            <a:extLst>
              <a:ext uri="{FF2B5EF4-FFF2-40B4-BE49-F238E27FC236}">
                <a16:creationId xmlns:a16="http://schemas.microsoft.com/office/drawing/2014/main" id="{25496CAD-4535-068E-16AF-A51181265485}"/>
              </a:ext>
            </a:extLst>
          </p:cNvPr>
          <p:cNvSpPr txBox="1"/>
          <p:nvPr/>
        </p:nvSpPr>
        <p:spPr>
          <a:xfrm>
            <a:off x="1114425" y="3242344"/>
            <a:ext cx="4727910" cy="446276"/>
          </a:xfrm>
          <a:prstGeom prst="rect">
            <a:avLst/>
          </a:prstGeom>
          <a:noFill/>
        </p:spPr>
        <p:txBody>
          <a:bodyPr wrap="square">
            <a:spAutoFit/>
          </a:bodyPr>
          <a:lstStyle/>
          <a:p>
            <a:pPr algn="ctr"/>
            <a:r>
              <a:rPr lang="en-US" sz="2300" dirty="0">
                <a:solidFill>
                  <a:schemeClr val="tx1">
                    <a:lumMod val="95000"/>
                    <a:lumOff val="5000"/>
                  </a:schemeClr>
                </a:solidFill>
              </a:rPr>
              <a:t>Moving the tile into the empty space </a:t>
            </a:r>
          </a:p>
        </p:txBody>
      </p:sp>
      <p:pic>
        <p:nvPicPr>
          <p:cNvPr id="3074" name="Picture 2" descr="15 puzzle - Wikipedia">
            <a:extLst>
              <a:ext uri="{FF2B5EF4-FFF2-40B4-BE49-F238E27FC236}">
                <a16:creationId xmlns:a16="http://schemas.microsoft.com/office/drawing/2014/main" id="{9F804A17-C71B-1C98-483F-D65DE83CF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1991204"/>
            <a:ext cx="3739279" cy="314099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2AA63F2-E361-309F-61E6-FAF01954611A}"/>
              </a:ext>
            </a:extLst>
          </p:cNvPr>
          <p:cNvSpPr txBox="1"/>
          <p:nvPr/>
        </p:nvSpPr>
        <p:spPr>
          <a:xfrm>
            <a:off x="5957528" y="4855199"/>
            <a:ext cx="5692621" cy="276999"/>
          </a:xfrm>
          <a:prstGeom prst="rect">
            <a:avLst/>
          </a:prstGeom>
          <a:noFill/>
        </p:spPr>
        <p:txBody>
          <a:bodyPr wrap="square">
            <a:spAutoFit/>
          </a:bodyPr>
          <a:lstStyle/>
          <a:p>
            <a:pPr algn="ctr"/>
            <a:r>
              <a:rPr lang="en-US" sz="1200" b="0" i="1" dirty="0">
                <a:solidFill>
                  <a:srgbClr val="202122"/>
                </a:solidFill>
                <a:effectLst/>
                <a:latin typeface="Arial" panose="020B0604020202020204" pitchFamily="34" charset="0"/>
              </a:rPr>
              <a:t>solved “15 Puzzle”</a:t>
            </a:r>
            <a:endParaRPr lang="uk-UA" sz="1200" i="1" dirty="0"/>
          </a:p>
        </p:txBody>
      </p:sp>
      <p:sp>
        <p:nvSpPr>
          <p:cNvPr id="14" name="TextBox 13">
            <a:extLst>
              <a:ext uri="{FF2B5EF4-FFF2-40B4-BE49-F238E27FC236}">
                <a16:creationId xmlns:a16="http://schemas.microsoft.com/office/drawing/2014/main" id="{7EB96E3C-2D9C-4145-A7F6-F82AEF4A2863}"/>
              </a:ext>
            </a:extLst>
          </p:cNvPr>
          <p:cNvSpPr txBox="1"/>
          <p:nvPr/>
        </p:nvSpPr>
        <p:spPr>
          <a:xfrm>
            <a:off x="1114425" y="3911758"/>
            <a:ext cx="4395578" cy="446276"/>
          </a:xfrm>
          <a:prstGeom prst="rect">
            <a:avLst/>
          </a:prstGeom>
          <a:noFill/>
        </p:spPr>
        <p:txBody>
          <a:bodyPr wrap="square">
            <a:spAutoFit/>
          </a:bodyPr>
          <a:lstStyle/>
          <a:p>
            <a:pPr algn="ctr"/>
            <a:r>
              <a:rPr lang="en-US" sz="2300" dirty="0">
                <a:solidFill>
                  <a:schemeClr val="tx1">
                    <a:lumMod val="95000"/>
                    <a:lumOff val="5000"/>
                  </a:schemeClr>
                </a:solidFill>
              </a:rPr>
              <a:t>Main goal is to place tiles in order</a:t>
            </a:r>
          </a:p>
        </p:txBody>
      </p:sp>
      <p:sp>
        <p:nvSpPr>
          <p:cNvPr id="15" name="TextBox 14">
            <a:extLst>
              <a:ext uri="{FF2B5EF4-FFF2-40B4-BE49-F238E27FC236}">
                <a16:creationId xmlns:a16="http://schemas.microsoft.com/office/drawing/2014/main" id="{DCC3C945-80DA-C605-F678-8CAA72B13A9E}"/>
              </a:ext>
            </a:extLst>
          </p:cNvPr>
          <p:cNvSpPr txBox="1"/>
          <p:nvPr/>
        </p:nvSpPr>
        <p:spPr>
          <a:xfrm>
            <a:off x="1114425" y="2572930"/>
            <a:ext cx="3318210" cy="446276"/>
          </a:xfrm>
          <a:prstGeom prst="rect">
            <a:avLst/>
          </a:prstGeom>
          <a:noFill/>
        </p:spPr>
        <p:txBody>
          <a:bodyPr wrap="square">
            <a:spAutoFit/>
          </a:bodyPr>
          <a:lstStyle/>
          <a:p>
            <a:pPr algn="ctr"/>
            <a:r>
              <a:rPr lang="en-US" sz="2300" dirty="0">
                <a:solidFill>
                  <a:schemeClr val="tx1">
                    <a:lumMod val="95000"/>
                    <a:lumOff val="5000"/>
                  </a:schemeClr>
                </a:solidFill>
              </a:rPr>
              <a:t>Always has 1 empty spot</a:t>
            </a:r>
          </a:p>
        </p:txBody>
      </p:sp>
    </p:spTree>
    <p:extLst>
      <p:ext uri="{BB962C8B-B14F-4D97-AF65-F5344CB8AC3E}">
        <p14:creationId xmlns:p14="http://schemas.microsoft.com/office/powerpoint/2010/main" val="68820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FD3B2-F9F8-2BDD-30F8-6D9A279F59C2}"/>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91C8EBFE-7FE3-DF92-450F-817C9BBB7373}"/>
              </a:ext>
            </a:extLst>
          </p:cNvPr>
          <p:cNvSpPr txBox="1"/>
          <p:nvPr/>
        </p:nvSpPr>
        <p:spPr>
          <a:xfrm>
            <a:off x="1008772" y="391578"/>
            <a:ext cx="10174455" cy="830997"/>
          </a:xfrm>
          <a:prstGeom prst="rect">
            <a:avLst/>
          </a:prstGeom>
          <a:noFill/>
        </p:spPr>
        <p:txBody>
          <a:bodyPr wrap="square">
            <a:spAutoFit/>
          </a:bodyPr>
          <a:lstStyle/>
          <a:p>
            <a:pPr algn="ctr"/>
            <a:r>
              <a:rPr lang="en-US" sz="4800" i="0" dirty="0">
                <a:solidFill>
                  <a:schemeClr val="tx1">
                    <a:lumMod val="95000"/>
                    <a:lumOff val="5000"/>
                  </a:schemeClr>
                </a:solidFill>
                <a:effectLst/>
                <a:latin typeface="Google Sans Text"/>
              </a:rPr>
              <a:t>Analyzing “most loved” roguelike games</a:t>
            </a:r>
            <a:endParaRPr lang="uk-UA" sz="4800" dirty="0">
              <a:solidFill>
                <a:schemeClr val="tx1">
                  <a:lumMod val="95000"/>
                  <a:lumOff val="5000"/>
                </a:schemeClr>
              </a:solidFill>
            </a:endParaRPr>
          </a:p>
        </p:txBody>
      </p:sp>
      <p:sp>
        <p:nvSpPr>
          <p:cNvPr id="7" name="TextBox 6">
            <a:extLst>
              <a:ext uri="{FF2B5EF4-FFF2-40B4-BE49-F238E27FC236}">
                <a16:creationId xmlns:a16="http://schemas.microsoft.com/office/drawing/2014/main" id="{DA5AA5C7-8533-1118-CDB3-01708B28EC41}"/>
              </a:ext>
            </a:extLst>
          </p:cNvPr>
          <p:cNvSpPr txBox="1"/>
          <p:nvPr/>
        </p:nvSpPr>
        <p:spPr>
          <a:xfrm>
            <a:off x="670559" y="4881506"/>
            <a:ext cx="5234654" cy="800219"/>
          </a:xfrm>
          <a:prstGeom prst="rect">
            <a:avLst/>
          </a:prstGeom>
          <a:noFill/>
        </p:spPr>
        <p:txBody>
          <a:bodyPr wrap="square">
            <a:spAutoFit/>
          </a:bodyPr>
          <a:lstStyle/>
          <a:p>
            <a:pPr algn="ctr"/>
            <a:r>
              <a:rPr lang="en-US" sz="2300" dirty="0" err="1">
                <a:solidFill>
                  <a:schemeClr val="tx1">
                    <a:lumMod val="95000"/>
                    <a:lumOff val="5000"/>
                  </a:schemeClr>
                </a:solidFill>
              </a:rPr>
              <a:t>Balatro</a:t>
            </a:r>
            <a:r>
              <a:rPr lang="en-US" sz="2300" dirty="0">
                <a:solidFill>
                  <a:schemeClr val="tx1">
                    <a:lumMod val="95000"/>
                    <a:lumOff val="5000"/>
                  </a:schemeClr>
                </a:solidFill>
              </a:rPr>
              <a:t> – roguelike based </a:t>
            </a:r>
            <a:br>
              <a:rPr lang="en-US" sz="2300" dirty="0">
                <a:solidFill>
                  <a:schemeClr val="tx1">
                    <a:lumMod val="95000"/>
                    <a:lumOff val="5000"/>
                  </a:schemeClr>
                </a:solidFill>
              </a:rPr>
            </a:br>
            <a:r>
              <a:rPr lang="en-US" sz="2300" dirty="0">
                <a:solidFill>
                  <a:schemeClr val="tx1">
                    <a:lumMod val="95000"/>
                    <a:lumOff val="5000"/>
                  </a:schemeClr>
                </a:solidFill>
              </a:rPr>
              <a:t>on the mechanics of Poker.</a:t>
            </a:r>
          </a:p>
        </p:txBody>
      </p:sp>
      <p:sp>
        <p:nvSpPr>
          <p:cNvPr id="9" name="TextBox 8">
            <a:extLst>
              <a:ext uri="{FF2B5EF4-FFF2-40B4-BE49-F238E27FC236}">
                <a16:creationId xmlns:a16="http://schemas.microsoft.com/office/drawing/2014/main" id="{F05E98D1-8449-ECA1-5E82-C6D528D2DBDD}"/>
              </a:ext>
            </a:extLst>
          </p:cNvPr>
          <p:cNvSpPr txBox="1"/>
          <p:nvPr/>
        </p:nvSpPr>
        <p:spPr>
          <a:xfrm>
            <a:off x="4672046" y="5635424"/>
            <a:ext cx="8791501" cy="800219"/>
          </a:xfrm>
          <a:prstGeom prst="rect">
            <a:avLst/>
          </a:prstGeom>
          <a:noFill/>
        </p:spPr>
        <p:txBody>
          <a:bodyPr wrap="square">
            <a:spAutoFit/>
          </a:bodyPr>
          <a:lstStyle/>
          <a:p>
            <a:pPr algn="ctr"/>
            <a:r>
              <a:rPr lang="en-US" sz="2300" dirty="0">
                <a:solidFill>
                  <a:schemeClr val="tx1">
                    <a:lumMod val="95000"/>
                    <a:lumOff val="5000"/>
                  </a:schemeClr>
                </a:solidFill>
              </a:rPr>
              <a:t>Hades – roguelike/dungeon crawler.</a:t>
            </a:r>
            <a:br>
              <a:rPr lang="en-US" sz="2300" dirty="0">
                <a:solidFill>
                  <a:schemeClr val="tx1">
                    <a:lumMod val="95000"/>
                    <a:lumOff val="5000"/>
                  </a:schemeClr>
                </a:solidFill>
              </a:rPr>
            </a:br>
            <a:r>
              <a:rPr lang="en-US" sz="2300" dirty="0">
                <a:solidFill>
                  <a:schemeClr val="tx1">
                    <a:lumMod val="95000"/>
                    <a:lumOff val="5000"/>
                  </a:schemeClr>
                </a:solidFill>
              </a:rPr>
              <a:t>Procedurally generates storylines and levels.</a:t>
            </a:r>
            <a:endParaRPr lang="uk-UA" sz="2300" dirty="0">
              <a:solidFill>
                <a:schemeClr val="tx1">
                  <a:lumMod val="95000"/>
                  <a:lumOff val="5000"/>
                </a:schemeClr>
              </a:solidFill>
            </a:endParaRPr>
          </a:p>
        </p:txBody>
      </p:sp>
      <p:pic>
        <p:nvPicPr>
          <p:cNvPr id="24578" name="Picture 2" descr="Hades — Википедия">
            <a:extLst>
              <a:ext uri="{FF2B5EF4-FFF2-40B4-BE49-F238E27FC236}">
                <a16:creationId xmlns:a16="http://schemas.microsoft.com/office/drawing/2014/main" id="{10DAAAEF-A517-035E-8415-7BDB8E8BD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6187" y="1427667"/>
            <a:ext cx="2903221" cy="4002665"/>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a:extLst>
              <a:ext uri="{FF2B5EF4-FFF2-40B4-BE49-F238E27FC236}">
                <a16:creationId xmlns:a16="http://schemas.microsoft.com/office/drawing/2014/main" id="{C0846C65-DC64-4060-9E88-5636D1CB93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59" y="2296754"/>
            <a:ext cx="5283701" cy="246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328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D04C6-2566-56DE-64F7-EBCB4BD3AA2B}"/>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FBAFB228-2F9D-3F4A-B501-F973257795D1}"/>
              </a:ext>
            </a:extLst>
          </p:cNvPr>
          <p:cNvSpPr txBox="1"/>
          <p:nvPr/>
        </p:nvSpPr>
        <p:spPr>
          <a:xfrm>
            <a:off x="1008772" y="391578"/>
            <a:ext cx="10174455" cy="830997"/>
          </a:xfrm>
          <a:prstGeom prst="rect">
            <a:avLst/>
          </a:prstGeom>
          <a:noFill/>
        </p:spPr>
        <p:txBody>
          <a:bodyPr wrap="square">
            <a:spAutoFit/>
          </a:bodyPr>
          <a:lstStyle/>
          <a:p>
            <a:pPr algn="ctr"/>
            <a:r>
              <a:rPr lang="en-US" sz="4800" i="0" dirty="0" err="1">
                <a:solidFill>
                  <a:schemeClr val="tx1">
                    <a:lumMod val="95000"/>
                    <a:lumOff val="5000"/>
                  </a:schemeClr>
                </a:solidFill>
                <a:effectLst/>
                <a:latin typeface="Google Sans Text"/>
              </a:rPr>
              <a:t>Balatro</a:t>
            </a:r>
            <a:endParaRPr lang="uk-UA" sz="4800" dirty="0">
              <a:solidFill>
                <a:schemeClr val="tx1">
                  <a:lumMod val="95000"/>
                  <a:lumOff val="5000"/>
                </a:schemeClr>
              </a:solidFill>
            </a:endParaRPr>
          </a:p>
        </p:txBody>
      </p:sp>
      <p:pic>
        <p:nvPicPr>
          <p:cNvPr id="1026" name="Picture 2" descr="A Joker's Paradise (Balatro — A Game Review) | by Apollo | Medium">
            <a:extLst>
              <a:ext uri="{FF2B5EF4-FFF2-40B4-BE49-F238E27FC236}">
                <a16:creationId xmlns:a16="http://schemas.microsoft.com/office/drawing/2014/main" id="{FEB67638-8ACB-BDB0-7653-AE1589C3A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189" y="1222575"/>
            <a:ext cx="8734972" cy="49134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C264A56-47E3-2C48-FE10-799606FDC64D}"/>
              </a:ext>
            </a:extLst>
          </p:cNvPr>
          <p:cNvPicPr>
            <a:picLocks noChangeAspect="1"/>
          </p:cNvPicPr>
          <p:nvPr/>
        </p:nvPicPr>
        <p:blipFill>
          <a:blip r:embed="rId4"/>
          <a:stretch>
            <a:fillRect/>
          </a:stretch>
        </p:blipFill>
        <p:spPr>
          <a:xfrm>
            <a:off x="1836420" y="1222575"/>
            <a:ext cx="8770620" cy="4913420"/>
          </a:xfrm>
          <a:prstGeom prst="rect">
            <a:avLst/>
          </a:prstGeom>
        </p:spPr>
      </p:pic>
    </p:spTree>
    <p:extLst>
      <p:ext uri="{BB962C8B-B14F-4D97-AF65-F5344CB8AC3E}">
        <p14:creationId xmlns:p14="http://schemas.microsoft.com/office/powerpoint/2010/main" val="263144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4CFFB-026C-E191-1631-295482B276A4}"/>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9BF57A97-80F9-5587-D086-D43A38AE1D29}"/>
              </a:ext>
            </a:extLst>
          </p:cNvPr>
          <p:cNvSpPr txBox="1"/>
          <p:nvPr/>
        </p:nvSpPr>
        <p:spPr>
          <a:xfrm>
            <a:off x="1008772" y="391578"/>
            <a:ext cx="10174455" cy="830997"/>
          </a:xfrm>
          <a:prstGeom prst="rect">
            <a:avLst/>
          </a:prstGeom>
          <a:noFill/>
        </p:spPr>
        <p:txBody>
          <a:bodyPr wrap="square">
            <a:spAutoFit/>
          </a:bodyPr>
          <a:lstStyle/>
          <a:p>
            <a:pPr algn="ctr"/>
            <a:r>
              <a:rPr lang="en-US" sz="4800" dirty="0">
                <a:solidFill>
                  <a:schemeClr val="tx1">
                    <a:lumMod val="95000"/>
                    <a:lumOff val="5000"/>
                  </a:schemeClr>
                </a:solidFill>
                <a:latin typeface="Google Sans Text"/>
              </a:rPr>
              <a:t>Hades</a:t>
            </a:r>
            <a:endParaRPr lang="uk-UA" sz="4800" dirty="0">
              <a:solidFill>
                <a:schemeClr val="tx1">
                  <a:lumMod val="95000"/>
                  <a:lumOff val="5000"/>
                </a:schemeClr>
              </a:solidFill>
            </a:endParaRPr>
          </a:p>
        </p:txBody>
      </p:sp>
      <p:pic>
        <p:nvPicPr>
          <p:cNvPr id="1028" name="Picture 4" descr="Hades' made me a believer in early access games">
            <a:extLst>
              <a:ext uri="{FF2B5EF4-FFF2-40B4-BE49-F238E27FC236}">
                <a16:creationId xmlns:a16="http://schemas.microsoft.com/office/drawing/2014/main" id="{6F759158-A69C-1FB0-4E87-CD8BECE34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2267" y="1222575"/>
            <a:ext cx="8750346" cy="492206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Hermes has dialogue for when you turn off the clock after having it on, and  then some more when you turn it back on, and then more when you turn it back">
            <a:extLst>
              <a:ext uri="{FF2B5EF4-FFF2-40B4-BE49-F238E27FC236}">
                <a16:creationId xmlns:a16="http://schemas.microsoft.com/office/drawing/2014/main" id="{DE556C57-95F6-AD7F-9ACF-C13EF4B688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2267" y="1222575"/>
            <a:ext cx="8750346" cy="4871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41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8"/>
                                        </p:tgtEl>
                                      </p:cBhvr>
                                    </p:animEffect>
                                    <p:set>
                                      <p:cBhvr>
                                        <p:cTn id="7" dur="1" fill="hold">
                                          <p:stCondLst>
                                            <p:cond delay="499"/>
                                          </p:stCondLst>
                                        </p:cTn>
                                        <p:tgtEl>
                                          <p:spTgt spid="102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9458"/>
                                        </p:tgtEl>
                                        <p:attrNameLst>
                                          <p:attrName>style.visibility</p:attrName>
                                        </p:attrNameLst>
                                      </p:cBhvr>
                                      <p:to>
                                        <p:strVal val="visible"/>
                                      </p:to>
                                    </p:set>
                                    <p:animEffect transition="in" filter="fade">
                                      <p:cBhvr>
                                        <p:cTn id="10" dur="5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87BDE-3CC6-FDE7-17C1-DF06C9137DCE}"/>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84601E8F-80E4-99DE-2B72-E168F931C742}"/>
              </a:ext>
            </a:extLst>
          </p:cNvPr>
          <p:cNvSpPr txBox="1"/>
          <p:nvPr/>
        </p:nvSpPr>
        <p:spPr>
          <a:xfrm>
            <a:off x="1008772" y="391578"/>
            <a:ext cx="10174455" cy="830997"/>
          </a:xfrm>
          <a:prstGeom prst="rect">
            <a:avLst/>
          </a:prstGeom>
          <a:noFill/>
        </p:spPr>
        <p:txBody>
          <a:bodyPr wrap="square">
            <a:spAutoFit/>
          </a:bodyPr>
          <a:lstStyle/>
          <a:p>
            <a:pPr algn="ctr"/>
            <a:r>
              <a:rPr lang="en-US" sz="4800" i="0" dirty="0">
                <a:solidFill>
                  <a:schemeClr val="tx1">
                    <a:lumMod val="95000"/>
                    <a:lumOff val="5000"/>
                  </a:schemeClr>
                </a:solidFill>
                <a:effectLst/>
                <a:latin typeface="Google Sans Text"/>
              </a:rPr>
              <a:t> Plans and selection of game elements</a:t>
            </a:r>
            <a:endParaRPr lang="uk-UA" sz="4800" dirty="0">
              <a:solidFill>
                <a:schemeClr val="tx1">
                  <a:lumMod val="95000"/>
                  <a:lumOff val="5000"/>
                </a:schemeClr>
              </a:solidFill>
            </a:endParaRPr>
          </a:p>
        </p:txBody>
      </p:sp>
      <p:sp>
        <p:nvSpPr>
          <p:cNvPr id="5" name="TextBox 4">
            <a:extLst>
              <a:ext uri="{FF2B5EF4-FFF2-40B4-BE49-F238E27FC236}">
                <a16:creationId xmlns:a16="http://schemas.microsoft.com/office/drawing/2014/main" id="{AFB0932A-F2B1-6A8F-B4A0-F994C10B8C77}"/>
              </a:ext>
            </a:extLst>
          </p:cNvPr>
          <p:cNvSpPr txBox="1"/>
          <p:nvPr/>
        </p:nvSpPr>
        <p:spPr>
          <a:xfrm>
            <a:off x="1008770" y="4753739"/>
            <a:ext cx="6935759" cy="523220"/>
          </a:xfrm>
          <a:prstGeom prst="rect">
            <a:avLst/>
          </a:prstGeom>
          <a:noFill/>
        </p:spPr>
        <p:txBody>
          <a:bodyPr wrap="square">
            <a:spAutoFit/>
          </a:bodyPr>
          <a:lstStyle/>
          <a:p>
            <a:r>
              <a:rPr lang="en-US" sz="2800" dirty="0">
                <a:solidFill>
                  <a:schemeClr val="tx1">
                    <a:lumMod val="95000"/>
                    <a:lumOff val="5000"/>
                  </a:schemeClr>
                </a:solidFill>
              </a:rPr>
              <a:t>A slight variety of game elements</a:t>
            </a:r>
            <a:endParaRPr lang="uk-UA" sz="2800" dirty="0">
              <a:solidFill>
                <a:schemeClr val="tx1">
                  <a:lumMod val="95000"/>
                  <a:lumOff val="5000"/>
                </a:schemeClr>
              </a:solidFill>
            </a:endParaRPr>
          </a:p>
        </p:txBody>
      </p:sp>
      <p:sp>
        <p:nvSpPr>
          <p:cNvPr id="7" name="TextBox 6">
            <a:extLst>
              <a:ext uri="{FF2B5EF4-FFF2-40B4-BE49-F238E27FC236}">
                <a16:creationId xmlns:a16="http://schemas.microsoft.com/office/drawing/2014/main" id="{04DEF083-7F39-2713-9158-CDD337A55D09}"/>
              </a:ext>
            </a:extLst>
          </p:cNvPr>
          <p:cNvSpPr txBox="1"/>
          <p:nvPr/>
        </p:nvSpPr>
        <p:spPr>
          <a:xfrm>
            <a:off x="1008771" y="2990365"/>
            <a:ext cx="6935759" cy="523220"/>
          </a:xfrm>
          <a:prstGeom prst="rect">
            <a:avLst/>
          </a:prstGeom>
          <a:noFill/>
        </p:spPr>
        <p:txBody>
          <a:bodyPr wrap="square">
            <a:spAutoFit/>
          </a:bodyPr>
          <a:lstStyle/>
          <a:p>
            <a:r>
              <a:rPr lang="en-US" sz="2800" dirty="0">
                <a:solidFill>
                  <a:schemeClr val="tx1">
                    <a:lumMod val="95000"/>
                    <a:lumOff val="5000"/>
                  </a:schemeClr>
                </a:solidFill>
              </a:rPr>
              <a:t>Simpler visual feedback on input</a:t>
            </a:r>
            <a:endParaRPr lang="uk-UA" sz="2800" dirty="0">
              <a:solidFill>
                <a:schemeClr val="tx1">
                  <a:lumMod val="95000"/>
                  <a:lumOff val="5000"/>
                </a:schemeClr>
              </a:solidFill>
            </a:endParaRPr>
          </a:p>
        </p:txBody>
      </p:sp>
      <p:sp>
        <p:nvSpPr>
          <p:cNvPr id="8" name="TextBox 7">
            <a:extLst>
              <a:ext uri="{FF2B5EF4-FFF2-40B4-BE49-F238E27FC236}">
                <a16:creationId xmlns:a16="http://schemas.microsoft.com/office/drawing/2014/main" id="{75188B36-7E81-030C-D06B-4E61B4DFDD04}"/>
              </a:ext>
            </a:extLst>
          </p:cNvPr>
          <p:cNvSpPr txBox="1"/>
          <p:nvPr/>
        </p:nvSpPr>
        <p:spPr>
          <a:xfrm>
            <a:off x="1008770" y="3872052"/>
            <a:ext cx="6935759" cy="523220"/>
          </a:xfrm>
          <a:prstGeom prst="rect">
            <a:avLst/>
          </a:prstGeom>
          <a:noFill/>
        </p:spPr>
        <p:txBody>
          <a:bodyPr wrap="square">
            <a:spAutoFit/>
          </a:bodyPr>
          <a:lstStyle/>
          <a:p>
            <a:r>
              <a:rPr lang="en-US" sz="2800" dirty="0">
                <a:solidFill>
                  <a:schemeClr val="tx1">
                    <a:lumMod val="95000"/>
                    <a:lumOff val="5000"/>
                  </a:schemeClr>
                </a:solidFill>
              </a:rPr>
              <a:t>Simplified procedural generation</a:t>
            </a:r>
            <a:endParaRPr lang="uk-UA" sz="2800" dirty="0">
              <a:solidFill>
                <a:schemeClr val="tx1">
                  <a:lumMod val="95000"/>
                  <a:lumOff val="5000"/>
                </a:schemeClr>
              </a:solidFill>
            </a:endParaRPr>
          </a:p>
        </p:txBody>
      </p:sp>
      <p:sp>
        <p:nvSpPr>
          <p:cNvPr id="10" name="TextBox 9">
            <a:extLst>
              <a:ext uri="{FF2B5EF4-FFF2-40B4-BE49-F238E27FC236}">
                <a16:creationId xmlns:a16="http://schemas.microsoft.com/office/drawing/2014/main" id="{D0E26969-3951-D050-113D-4E05C83210B2}"/>
              </a:ext>
            </a:extLst>
          </p:cNvPr>
          <p:cNvSpPr txBox="1"/>
          <p:nvPr/>
        </p:nvSpPr>
        <p:spPr>
          <a:xfrm>
            <a:off x="1008770" y="1581041"/>
            <a:ext cx="10944418" cy="954107"/>
          </a:xfrm>
          <a:prstGeom prst="rect">
            <a:avLst/>
          </a:prstGeom>
          <a:noFill/>
        </p:spPr>
        <p:txBody>
          <a:bodyPr wrap="square">
            <a:spAutoFit/>
          </a:bodyPr>
          <a:lstStyle/>
          <a:p>
            <a:r>
              <a:rPr lang="en-US" sz="2800" dirty="0">
                <a:solidFill>
                  <a:schemeClr val="tx1">
                    <a:lumMod val="95000"/>
                    <a:lumOff val="5000"/>
                  </a:schemeClr>
                </a:solidFill>
              </a:rPr>
              <a:t>Build on the initial idea of the “15puzzle” mechanic:</a:t>
            </a:r>
          </a:p>
          <a:p>
            <a:r>
              <a:rPr lang="en-US" sz="2800" dirty="0">
                <a:solidFill>
                  <a:schemeClr val="tx1">
                    <a:lumMod val="95000"/>
                    <a:lumOff val="5000"/>
                  </a:schemeClr>
                </a:solidFill>
              </a:rPr>
              <a:t>Let the player swap tiles manually</a:t>
            </a:r>
            <a:endParaRPr lang="uk-UA" sz="2800" dirty="0">
              <a:solidFill>
                <a:schemeClr val="tx1">
                  <a:lumMod val="95000"/>
                  <a:lumOff val="5000"/>
                </a:schemeClr>
              </a:solidFill>
            </a:endParaRPr>
          </a:p>
        </p:txBody>
      </p:sp>
    </p:spTree>
    <p:extLst>
      <p:ext uri="{BB962C8B-B14F-4D97-AF65-F5344CB8AC3E}">
        <p14:creationId xmlns:p14="http://schemas.microsoft.com/office/powerpoint/2010/main" val="39410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94E5E-CC3E-CA38-FCFC-8DD0A56BB2E8}"/>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98F27C58-B384-A5A9-42C6-5791DC830EC6}"/>
              </a:ext>
            </a:extLst>
          </p:cNvPr>
          <p:cNvSpPr txBox="1"/>
          <p:nvPr/>
        </p:nvSpPr>
        <p:spPr>
          <a:xfrm>
            <a:off x="1008772" y="391578"/>
            <a:ext cx="10174455" cy="830997"/>
          </a:xfrm>
          <a:prstGeom prst="rect">
            <a:avLst/>
          </a:prstGeom>
          <a:noFill/>
        </p:spPr>
        <p:txBody>
          <a:bodyPr wrap="square">
            <a:spAutoFit/>
          </a:bodyPr>
          <a:lstStyle/>
          <a:p>
            <a:pPr algn="ctr"/>
            <a:r>
              <a:rPr lang="en-US" sz="4800" i="0" dirty="0">
                <a:solidFill>
                  <a:schemeClr val="tx1">
                    <a:lumMod val="95000"/>
                    <a:lumOff val="5000"/>
                  </a:schemeClr>
                </a:solidFill>
                <a:effectLst/>
                <a:latin typeface="Google Sans Text"/>
              </a:rPr>
              <a:t>Design</a:t>
            </a:r>
            <a:endParaRPr lang="uk-UA" sz="4800" dirty="0">
              <a:solidFill>
                <a:schemeClr val="tx1">
                  <a:lumMod val="95000"/>
                  <a:lumOff val="5000"/>
                </a:schemeClr>
              </a:solidFill>
            </a:endParaRPr>
          </a:p>
        </p:txBody>
      </p:sp>
      <p:sp>
        <p:nvSpPr>
          <p:cNvPr id="5" name="TextBox 4">
            <a:extLst>
              <a:ext uri="{FF2B5EF4-FFF2-40B4-BE49-F238E27FC236}">
                <a16:creationId xmlns:a16="http://schemas.microsoft.com/office/drawing/2014/main" id="{3BF55BE5-C260-3EC9-6548-0383BD94A1F6}"/>
              </a:ext>
            </a:extLst>
          </p:cNvPr>
          <p:cNvSpPr txBox="1"/>
          <p:nvPr/>
        </p:nvSpPr>
        <p:spPr>
          <a:xfrm>
            <a:off x="1008769" y="1467103"/>
            <a:ext cx="6935759" cy="523220"/>
          </a:xfrm>
          <a:prstGeom prst="rect">
            <a:avLst/>
          </a:prstGeom>
          <a:noFill/>
        </p:spPr>
        <p:txBody>
          <a:bodyPr wrap="square">
            <a:spAutoFit/>
          </a:bodyPr>
          <a:lstStyle/>
          <a:p>
            <a:r>
              <a:rPr lang="en-US" sz="2800" dirty="0">
                <a:solidFill>
                  <a:schemeClr val="tx1">
                    <a:lumMod val="95000"/>
                    <a:lumOff val="5000"/>
                  </a:schemeClr>
                </a:solidFill>
              </a:rPr>
              <a:t>Grid, filled with tiles.</a:t>
            </a:r>
            <a:endParaRPr lang="uk-UA" sz="2800" dirty="0">
              <a:solidFill>
                <a:schemeClr val="tx1">
                  <a:lumMod val="95000"/>
                  <a:lumOff val="5000"/>
                </a:schemeClr>
              </a:solidFill>
            </a:endParaRPr>
          </a:p>
        </p:txBody>
      </p:sp>
      <p:sp>
        <p:nvSpPr>
          <p:cNvPr id="2" name="TextBox 1">
            <a:extLst>
              <a:ext uri="{FF2B5EF4-FFF2-40B4-BE49-F238E27FC236}">
                <a16:creationId xmlns:a16="http://schemas.microsoft.com/office/drawing/2014/main" id="{4D4D81E7-F7B1-3394-966F-033BA92E7D7D}"/>
              </a:ext>
            </a:extLst>
          </p:cNvPr>
          <p:cNvSpPr txBox="1"/>
          <p:nvPr/>
        </p:nvSpPr>
        <p:spPr>
          <a:xfrm>
            <a:off x="1008769" y="2451951"/>
            <a:ext cx="7503632" cy="523220"/>
          </a:xfrm>
          <a:prstGeom prst="rect">
            <a:avLst/>
          </a:prstGeom>
          <a:noFill/>
        </p:spPr>
        <p:txBody>
          <a:bodyPr wrap="square">
            <a:spAutoFit/>
          </a:bodyPr>
          <a:lstStyle/>
          <a:p>
            <a:r>
              <a:rPr lang="en-US" sz="2800" dirty="0">
                <a:solidFill>
                  <a:schemeClr val="tx1">
                    <a:lumMod val="95000"/>
                    <a:lumOff val="5000"/>
                  </a:schemeClr>
                </a:solidFill>
              </a:rPr>
              <a:t>Empty, Enemy, Player, Environment</a:t>
            </a:r>
            <a:endParaRPr lang="uk-UA" sz="2800" dirty="0">
              <a:solidFill>
                <a:schemeClr val="tx1">
                  <a:lumMod val="95000"/>
                  <a:lumOff val="5000"/>
                </a:schemeClr>
              </a:solidFill>
            </a:endParaRPr>
          </a:p>
        </p:txBody>
      </p:sp>
      <p:sp>
        <p:nvSpPr>
          <p:cNvPr id="3" name="TextBox 2">
            <a:extLst>
              <a:ext uri="{FF2B5EF4-FFF2-40B4-BE49-F238E27FC236}">
                <a16:creationId xmlns:a16="http://schemas.microsoft.com/office/drawing/2014/main" id="{AD05CADE-039C-B926-4D3D-C01778075665}"/>
              </a:ext>
            </a:extLst>
          </p:cNvPr>
          <p:cNvSpPr txBox="1"/>
          <p:nvPr/>
        </p:nvSpPr>
        <p:spPr>
          <a:xfrm>
            <a:off x="1008768" y="3416940"/>
            <a:ext cx="6935759" cy="523220"/>
          </a:xfrm>
          <a:prstGeom prst="rect">
            <a:avLst/>
          </a:prstGeom>
          <a:noFill/>
        </p:spPr>
        <p:txBody>
          <a:bodyPr wrap="square">
            <a:spAutoFit/>
          </a:bodyPr>
          <a:lstStyle/>
          <a:p>
            <a:r>
              <a:rPr lang="en-US" sz="2800" dirty="0">
                <a:solidFill>
                  <a:schemeClr val="tx1">
                    <a:lumMod val="95000"/>
                    <a:lumOff val="5000"/>
                  </a:schemeClr>
                </a:solidFill>
              </a:rPr>
              <a:t>Goal and Key</a:t>
            </a:r>
            <a:endParaRPr lang="uk-UA" sz="2800" dirty="0">
              <a:solidFill>
                <a:schemeClr val="tx1">
                  <a:lumMod val="95000"/>
                  <a:lumOff val="5000"/>
                </a:schemeClr>
              </a:solidFill>
            </a:endParaRPr>
          </a:p>
        </p:txBody>
      </p:sp>
      <p:sp>
        <p:nvSpPr>
          <p:cNvPr id="4" name="TextBox 3">
            <a:extLst>
              <a:ext uri="{FF2B5EF4-FFF2-40B4-BE49-F238E27FC236}">
                <a16:creationId xmlns:a16="http://schemas.microsoft.com/office/drawing/2014/main" id="{B239234F-3F25-0E8E-F83C-49CA2837EA98}"/>
              </a:ext>
            </a:extLst>
          </p:cNvPr>
          <p:cNvSpPr txBox="1"/>
          <p:nvPr/>
        </p:nvSpPr>
        <p:spPr>
          <a:xfrm>
            <a:off x="1008767" y="4381929"/>
            <a:ext cx="6935759" cy="523220"/>
          </a:xfrm>
          <a:prstGeom prst="rect">
            <a:avLst/>
          </a:prstGeom>
          <a:noFill/>
        </p:spPr>
        <p:txBody>
          <a:bodyPr wrap="square">
            <a:spAutoFit/>
          </a:bodyPr>
          <a:lstStyle/>
          <a:p>
            <a:r>
              <a:rPr lang="en-US" sz="2800" dirty="0">
                <a:solidFill>
                  <a:schemeClr val="tx1">
                    <a:lumMod val="95000"/>
                    <a:lumOff val="5000"/>
                  </a:schemeClr>
                </a:solidFill>
              </a:rPr>
              <a:t>Health potion and Trap</a:t>
            </a:r>
            <a:endParaRPr lang="uk-UA" sz="2800" dirty="0">
              <a:solidFill>
                <a:schemeClr val="tx1">
                  <a:lumMod val="95000"/>
                  <a:lumOff val="5000"/>
                </a:schemeClr>
              </a:solidFill>
            </a:endParaRPr>
          </a:p>
        </p:txBody>
      </p:sp>
      <p:pic>
        <p:nvPicPr>
          <p:cNvPr id="16" name="Picture 15">
            <a:extLst>
              <a:ext uri="{FF2B5EF4-FFF2-40B4-BE49-F238E27FC236}">
                <a16:creationId xmlns:a16="http://schemas.microsoft.com/office/drawing/2014/main" id="{318F35E5-CEA2-2395-3748-EB069F4798AB}"/>
              </a:ext>
            </a:extLst>
          </p:cNvPr>
          <p:cNvPicPr>
            <a:picLocks noChangeAspect="1"/>
          </p:cNvPicPr>
          <p:nvPr/>
        </p:nvPicPr>
        <p:blipFill>
          <a:blip r:embed="rId3"/>
          <a:srcRect l="4762" t="7498" b="7353"/>
          <a:stretch/>
        </p:blipFill>
        <p:spPr>
          <a:xfrm>
            <a:off x="7790368" y="3240201"/>
            <a:ext cx="3038475" cy="2881245"/>
          </a:xfrm>
          <a:prstGeom prst="rect">
            <a:avLst/>
          </a:prstGeom>
        </p:spPr>
      </p:pic>
      <p:pic>
        <p:nvPicPr>
          <p:cNvPr id="20" name="Picture 19" descr="A screenshot of a white box&#10;&#10;Description automatically generated">
            <a:extLst>
              <a:ext uri="{FF2B5EF4-FFF2-40B4-BE49-F238E27FC236}">
                <a16:creationId xmlns:a16="http://schemas.microsoft.com/office/drawing/2014/main" id="{5B8926DA-B897-4AE1-7360-4EE54C0FDD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575" y="1205197"/>
            <a:ext cx="2692063" cy="1790476"/>
          </a:xfrm>
          <a:prstGeom prst="rect">
            <a:avLst/>
          </a:prstGeom>
        </p:spPr>
      </p:pic>
    </p:spTree>
    <p:extLst>
      <p:ext uri="{BB962C8B-B14F-4D97-AF65-F5344CB8AC3E}">
        <p14:creationId xmlns:p14="http://schemas.microsoft.com/office/powerpoint/2010/main" val="57950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BCBE1-EE3A-EE0C-33D6-154573D4234A}"/>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2B4F8007-E1D4-5CB2-7D1E-9E0ABBCF5996}"/>
              </a:ext>
            </a:extLst>
          </p:cNvPr>
          <p:cNvSpPr txBox="1"/>
          <p:nvPr/>
        </p:nvSpPr>
        <p:spPr>
          <a:xfrm>
            <a:off x="1008772" y="391578"/>
            <a:ext cx="10174455" cy="830997"/>
          </a:xfrm>
          <a:prstGeom prst="rect">
            <a:avLst/>
          </a:prstGeom>
          <a:noFill/>
        </p:spPr>
        <p:txBody>
          <a:bodyPr wrap="square">
            <a:spAutoFit/>
          </a:bodyPr>
          <a:lstStyle/>
          <a:p>
            <a:pPr algn="ctr"/>
            <a:r>
              <a:rPr lang="en-US" sz="4800" i="0" dirty="0">
                <a:solidFill>
                  <a:schemeClr val="tx1">
                    <a:lumMod val="95000"/>
                    <a:lumOff val="5000"/>
                  </a:schemeClr>
                </a:solidFill>
                <a:effectLst/>
                <a:latin typeface="Google Sans Text"/>
              </a:rPr>
              <a:t>Design of Tile hierarchy</a:t>
            </a:r>
            <a:endParaRPr lang="uk-UA" sz="4800" dirty="0">
              <a:solidFill>
                <a:schemeClr val="tx1">
                  <a:lumMod val="95000"/>
                  <a:lumOff val="5000"/>
                </a:schemeClr>
              </a:solidFill>
            </a:endParaRPr>
          </a:p>
        </p:txBody>
      </p:sp>
      <p:pic>
        <p:nvPicPr>
          <p:cNvPr id="11" name="Picture 10" descr="A diagram of a computer program&#10;&#10;Description automatically generated">
            <a:extLst>
              <a:ext uri="{FF2B5EF4-FFF2-40B4-BE49-F238E27FC236}">
                <a16:creationId xmlns:a16="http://schemas.microsoft.com/office/drawing/2014/main" id="{4CBCBE7E-E13E-08CA-24B9-C34314B76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449" y="1813189"/>
            <a:ext cx="10823102" cy="3787511"/>
          </a:xfrm>
          <a:prstGeom prst="rect">
            <a:avLst/>
          </a:prstGeom>
        </p:spPr>
      </p:pic>
    </p:spTree>
    <p:extLst>
      <p:ext uri="{BB962C8B-B14F-4D97-AF65-F5344CB8AC3E}">
        <p14:creationId xmlns:p14="http://schemas.microsoft.com/office/powerpoint/2010/main" val="29875740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750</TotalTime>
  <Words>1114</Words>
  <Application>Microsoft Office PowerPoint</Application>
  <PresentationFormat>Widescreen</PresentationFormat>
  <Paragraphs>96</Paragraphs>
  <Slides>26</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Aptos</vt:lpstr>
      <vt:lpstr>Aptos Display</vt:lpstr>
      <vt:lpstr>Arial</vt:lpstr>
      <vt:lpstr>Google Sans Text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Nick</dc:creator>
  <cp:lastModifiedBy>Nick</cp:lastModifiedBy>
  <cp:revision>15</cp:revision>
  <dcterms:created xsi:type="dcterms:W3CDTF">2025-06-09T12:23:10Z</dcterms:created>
  <dcterms:modified xsi:type="dcterms:W3CDTF">2025-06-10T00:54:08Z</dcterms:modified>
</cp:coreProperties>
</file>